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7" r:id="rId2"/>
    <p:sldId id="259" r:id="rId3"/>
    <p:sldId id="262" r:id="rId4"/>
    <p:sldId id="260" r:id="rId5"/>
    <p:sldId id="265" r:id="rId6"/>
    <p:sldId id="285" r:id="rId7"/>
    <p:sldId id="280" r:id="rId8"/>
    <p:sldId id="289" r:id="rId9"/>
    <p:sldId id="290" r:id="rId10"/>
    <p:sldId id="266" r:id="rId11"/>
    <p:sldId id="267" r:id="rId12"/>
    <p:sldId id="269" r:id="rId13"/>
    <p:sldId id="270" r:id="rId14"/>
    <p:sldId id="272" r:id="rId15"/>
    <p:sldId id="286" r:id="rId16"/>
    <p:sldId id="273" r:id="rId17"/>
    <p:sldId id="275" r:id="rId18"/>
    <p:sldId id="276" r:id="rId19"/>
    <p:sldId id="277" r:id="rId20"/>
    <p:sldId id="291" r:id="rId21"/>
    <p:sldId id="282" r:id="rId22"/>
    <p:sldId id="287" r:id="rId23"/>
    <p:sldId id="288" r:id="rId24"/>
    <p:sldId id="29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94840" autoAdjust="0"/>
  </p:normalViewPr>
  <p:slideViewPr>
    <p:cSldViewPr>
      <p:cViewPr>
        <p:scale>
          <a:sx n="80" d="100"/>
          <a:sy n="80" d="100"/>
        </p:scale>
        <p:origin x="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2E7F14-1F97-4A73-B8A0-E023F329AC9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47DDCCF-9A50-41BD-9B4A-BBD2F9E91745}">
      <dgm:prSet phldrT="[Текст]" custT="1"/>
      <dgm:spPr/>
      <dgm:t>
        <a:bodyPr/>
        <a:lstStyle/>
        <a:p>
          <a:r>
            <a:rPr lang="ru-RU" sz="1800" dirty="0"/>
            <a:t>Вовлечение родителей в образовательную деятельность</a:t>
          </a:r>
        </a:p>
      </dgm:t>
    </dgm:pt>
    <dgm:pt modelId="{C796D45F-81B4-4753-A132-8B886E736EC6}" type="parTrans" cxnId="{FCA2F37A-525E-4AA7-9770-6A0C3C32223B}">
      <dgm:prSet/>
      <dgm:spPr/>
      <dgm:t>
        <a:bodyPr/>
        <a:lstStyle/>
        <a:p>
          <a:endParaRPr lang="ru-RU"/>
        </a:p>
      </dgm:t>
    </dgm:pt>
    <dgm:pt modelId="{50CCDB55-B315-425B-ADA9-00CB0F82805B}" type="sibTrans" cxnId="{FCA2F37A-525E-4AA7-9770-6A0C3C32223B}">
      <dgm:prSet/>
      <dgm:spPr/>
      <dgm:t>
        <a:bodyPr/>
        <a:lstStyle/>
        <a:p>
          <a:endParaRPr lang="ru-RU"/>
        </a:p>
      </dgm:t>
    </dgm:pt>
    <dgm:pt modelId="{088DCF42-9526-4083-A7A5-79E4DF996F5E}">
      <dgm:prSet phldrT="[Текст]" custT="1"/>
      <dgm:spPr/>
      <dgm:t>
        <a:bodyPr/>
        <a:lstStyle/>
        <a:p>
          <a:r>
            <a:rPr lang="ru-RU" sz="1600" dirty="0"/>
            <a:t>Родительские собрания</a:t>
          </a:r>
        </a:p>
      </dgm:t>
    </dgm:pt>
    <dgm:pt modelId="{CD4AE380-53CE-487E-9664-11D3337BAC28}" type="parTrans" cxnId="{1A6D6A3F-B9B4-4544-B5F1-0A4580E604CA}">
      <dgm:prSet/>
      <dgm:spPr/>
      <dgm:t>
        <a:bodyPr/>
        <a:lstStyle/>
        <a:p>
          <a:endParaRPr lang="ru-RU"/>
        </a:p>
      </dgm:t>
    </dgm:pt>
    <dgm:pt modelId="{6492381E-2C8F-4F4D-80D3-0F19C78F0243}" type="sibTrans" cxnId="{1A6D6A3F-B9B4-4544-B5F1-0A4580E604CA}">
      <dgm:prSet/>
      <dgm:spPr/>
      <dgm:t>
        <a:bodyPr/>
        <a:lstStyle/>
        <a:p>
          <a:endParaRPr lang="ru-RU"/>
        </a:p>
      </dgm:t>
    </dgm:pt>
    <dgm:pt modelId="{4AC00891-F9F6-40F9-AC1B-1BCA7482F645}">
      <dgm:prSet phldrT="[Текст]" custT="1"/>
      <dgm:spPr/>
      <dgm:t>
        <a:bodyPr/>
        <a:lstStyle/>
        <a:p>
          <a:r>
            <a:rPr lang="ru-RU" sz="1600" dirty="0"/>
            <a:t>Фотовыставки</a:t>
          </a:r>
        </a:p>
      </dgm:t>
    </dgm:pt>
    <dgm:pt modelId="{49E861C3-6BB3-4D92-9ED3-70A696357504}" type="parTrans" cxnId="{E4790CB3-7BD4-4F9F-B17D-340653F540C1}">
      <dgm:prSet/>
      <dgm:spPr/>
      <dgm:t>
        <a:bodyPr/>
        <a:lstStyle/>
        <a:p>
          <a:endParaRPr lang="ru-RU"/>
        </a:p>
      </dgm:t>
    </dgm:pt>
    <dgm:pt modelId="{778FD9D8-76B4-4289-B013-315B2DF8A0B6}" type="sibTrans" cxnId="{E4790CB3-7BD4-4F9F-B17D-340653F540C1}">
      <dgm:prSet/>
      <dgm:spPr/>
      <dgm:t>
        <a:bodyPr/>
        <a:lstStyle/>
        <a:p>
          <a:endParaRPr lang="ru-RU"/>
        </a:p>
      </dgm:t>
    </dgm:pt>
    <dgm:pt modelId="{D20DD447-3730-40AD-B315-F25C51FC588E}">
      <dgm:prSet phldrT="[Текст]"/>
      <dgm:spPr/>
      <dgm:t>
        <a:bodyPr/>
        <a:lstStyle/>
        <a:p>
          <a:r>
            <a:rPr lang="ru-RU" dirty="0"/>
            <a:t>Участие родителей в проектной деятельности</a:t>
          </a:r>
        </a:p>
      </dgm:t>
    </dgm:pt>
    <dgm:pt modelId="{AD4DFAC6-E6A3-4BA0-99C0-5AF4DCBC0185}" type="parTrans" cxnId="{17FCDB80-65F1-4791-A52C-248AF506D545}">
      <dgm:prSet/>
      <dgm:spPr/>
      <dgm:t>
        <a:bodyPr/>
        <a:lstStyle/>
        <a:p>
          <a:endParaRPr lang="ru-RU"/>
        </a:p>
      </dgm:t>
    </dgm:pt>
    <dgm:pt modelId="{39CC147F-A49E-4E24-8401-73AB352776CA}" type="sibTrans" cxnId="{17FCDB80-65F1-4791-A52C-248AF506D545}">
      <dgm:prSet/>
      <dgm:spPr/>
      <dgm:t>
        <a:bodyPr/>
        <a:lstStyle/>
        <a:p>
          <a:endParaRPr lang="ru-RU"/>
        </a:p>
      </dgm:t>
    </dgm:pt>
    <dgm:pt modelId="{057EB1D0-69AF-4C70-A139-818F02C6C9AB}">
      <dgm:prSet custT="1"/>
      <dgm:spPr/>
      <dgm:t>
        <a:bodyPr/>
        <a:lstStyle/>
        <a:p>
          <a:r>
            <a:rPr lang="ru-RU" sz="1400" dirty="0"/>
            <a:t>Экран добрых дел родителей</a:t>
          </a:r>
        </a:p>
      </dgm:t>
    </dgm:pt>
    <dgm:pt modelId="{15581BF8-DC88-4C7A-BC2F-3B92CDF0AE87}" type="parTrans" cxnId="{F551E638-D7F4-4FA3-AEF3-796A491B9CC2}">
      <dgm:prSet/>
      <dgm:spPr/>
      <dgm:t>
        <a:bodyPr/>
        <a:lstStyle/>
        <a:p>
          <a:endParaRPr lang="ru-RU"/>
        </a:p>
      </dgm:t>
    </dgm:pt>
    <dgm:pt modelId="{5F978660-62A1-4FCE-8F74-3A5589A9F5A8}" type="sibTrans" cxnId="{F551E638-D7F4-4FA3-AEF3-796A491B9CC2}">
      <dgm:prSet/>
      <dgm:spPr/>
      <dgm:t>
        <a:bodyPr/>
        <a:lstStyle/>
        <a:p>
          <a:endParaRPr lang="ru-RU"/>
        </a:p>
      </dgm:t>
    </dgm:pt>
    <dgm:pt modelId="{FA3774B6-A80D-42B9-8606-DE25368FB880}">
      <dgm:prSet custT="1"/>
      <dgm:spPr/>
      <dgm:t>
        <a:bodyPr/>
        <a:lstStyle/>
        <a:p>
          <a:r>
            <a:rPr lang="ru-RU" sz="1400" dirty="0"/>
            <a:t>Вернисаж совместного творчества родителей и детей</a:t>
          </a:r>
        </a:p>
      </dgm:t>
    </dgm:pt>
    <dgm:pt modelId="{2D51A00A-29E0-435E-BB0D-BF3DFDC83B6E}" type="parTrans" cxnId="{953691AA-52C0-48BF-BADA-39BE32CCEAE6}">
      <dgm:prSet/>
      <dgm:spPr/>
      <dgm:t>
        <a:bodyPr/>
        <a:lstStyle/>
        <a:p>
          <a:endParaRPr lang="ru-RU"/>
        </a:p>
      </dgm:t>
    </dgm:pt>
    <dgm:pt modelId="{28DEDC91-436B-4806-A795-64626B62D5E4}" type="sibTrans" cxnId="{953691AA-52C0-48BF-BADA-39BE32CCEAE6}">
      <dgm:prSet/>
      <dgm:spPr/>
      <dgm:t>
        <a:bodyPr/>
        <a:lstStyle/>
        <a:p>
          <a:endParaRPr lang="ru-RU"/>
        </a:p>
      </dgm:t>
    </dgm:pt>
    <dgm:pt modelId="{030F3CD7-32BC-4F83-9DFA-67AAA19FC2E2}">
      <dgm:prSet custScaleX="150343" custRadScaleRad="100443" custRadScaleInc="-3467"/>
      <dgm:spPr/>
      <dgm:t>
        <a:bodyPr/>
        <a:lstStyle/>
        <a:p>
          <a:endParaRPr lang="ru-RU"/>
        </a:p>
      </dgm:t>
    </dgm:pt>
    <dgm:pt modelId="{5F8CFBEF-DA30-4A59-8E49-2D8536D9A3A7}" type="parTrans" cxnId="{26030885-0025-4B25-AD49-3BE370C82037}">
      <dgm:prSet/>
      <dgm:spPr/>
      <dgm:t>
        <a:bodyPr/>
        <a:lstStyle/>
        <a:p>
          <a:endParaRPr lang="ru-RU"/>
        </a:p>
      </dgm:t>
    </dgm:pt>
    <dgm:pt modelId="{AD25F7E1-8571-4A2A-8750-8A2D26ACE0C7}" type="sibTrans" cxnId="{26030885-0025-4B25-AD49-3BE370C82037}">
      <dgm:prSet/>
      <dgm:spPr/>
      <dgm:t>
        <a:bodyPr/>
        <a:lstStyle/>
        <a:p>
          <a:endParaRPr lang="ru-RU"/>
        </a:p>
      </dgm:t>
    </dgm:pt>
    <dgm:pt modelId="{2BC908BB-C177-43A7-A4D7-B335355F74CE}" type="pres">
      <dgm:prSet presAssocID="{202E7F14-1F97-4A73-B8A0-E023F329AC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16D039-FBF5-4A62-8E29-D7B0082D6F70}" type="pres">
      <dgm:prSet presAssocID="{447DDCCF-9A50-41BD-9B4A-BBD2F9E91745}" presName="centerShape" presStyleLbl="node0" presStyleIdx="0" presStyleCnt="1" custScaleX="192079" custScaleY="114402" custLinFactNeighborX="-632" custLinFactNeighborY="493"/>
      <dgm:spPr/>
      <dgm:t>
        <a:bodyPr/>
        <a:lstStyle/>
        <a:p>
          <a:endParaRPr lang="ru-RU"/>
        </a:p>
      </dgm:t>
    </dgm:pt>
    <dgm:pt modelId="{602932E6-85F1-441C-BA9D-AC9046457DCF}" type="pres">
      <dgm:prSet presAssocID="{CD4AE380-53CE-487E-9664-11D3337BAC28}" presName="Name9" presStyleLbl="parChTrans1D2" presStyleIdx="0" presStyleCnt="5"/>
      <dgm:spPr/>
      <dgm:t>
        <a:bodyPr/>
        <a:lstStyle/>
        <a:p>
          <a:endParaRPr lang="ru-RU"/>
        </a:p>
      </dgm:t>
    </dgm:pt>
    <dgm:pt modelId="{5DF1542F-26AE-4AA5-83A9-7E5514977246}" type="pres">
      <dgm:prSet presAssocID="{CD4AE380-53CE-487E-9664-11D3337BAC28}" presName="connTx" presStyleLbl="parChTrans1D2" presStyleIdx="0" presStyleCnt="5"/>
      <dgm:spPr/>
      <dgm:t>
        <a:bodyPr/>
        <a:lstStyle/>
        <a:p>
          <a:endParaRPr lang="ru-RU"/>
        </a:p>
      </dgm:t>
    </dgm:pt>
    <dgm:pt modelId="{D3BF42E3-7EE9-4388-9D79-B7ECEDF55F28}" type="pres">
      <dgm:prSet presAssocID="{088DCF42-9526-4083-A7A5-79E4DF996F5E}" presName="node" presStyleLbl="node1" presStyleIdx="0" presStyleCnt="5" custScaleX="151505" custScaleY="91473" custRadScaleRad="159261" custRadScaleInc="224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85241A-7920-4636-BECF-CBBB40745E5B}" type="pres">
      <dgm:prSet presAssocID="{49E861C3-6BB3-4D92-9ED3-70A696357504}" presName="Name9" presStyleLbl="parChTrans1D2" presStyleIdx="1" presStyleCnt="5"/>
      <dgm:spPr/>
      <dgm:t>
        <a:bodyPr/>
        <a:lstStyle/>
        <a:p>
          <a:endParaRPr lang="ru-RU"/>
        </a:p>
      </dgm:t>
    </dgm:pt>
    <dgm:pt modelId="{54AF5397-29A3-474B-8EC1-FB1CF6DCDB72}" type="pres">
      <dgm:prSet presAssocID="{49E861C3-6BB3-4D92-9ED3-70A696357504}" presName="connTx" presStyleLbl="parChTrans1D2" presStyleIdx="1" presStyleCnt="5"/>
      <dgm:spPr/>
      <dgm:t>
        <a:bodyPr/>
        <a:lstStyle/>
        <a:p>
          <a:endParaRPr lang="ru-RU"/>
        </a:p>
      </dgm:t>
    </dgm:pt>
    <dgm:pt modelId="{A6EE559D-4011-4171-B6AE-6E5E6769DA77}" type="pres">
      <dgm:prSet presAssocID="{4AC00891-F9F6-40F9-AC1B-1BCA7482F645}" presName="node" presStyleLbl="node1" presStyleIdx="1" presStyleCnt="5" custScaleX="181513" custScaleY="90052" custRadScaleRad="136147" custRadScaleInc="151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2DD7A-6B3B-49E6-B521-93DBC214D1C2}" type="pres">
      <dgm:prSet presAssocID="{AD4DFAC6-E6A3-4BA0-99C0-5AF4DCBC0185}" presName="Name9" presStyleLbl="parChTrans1D2" presStyleIdx="2" presStyleCnt="5"/>
      <dgm:spPr/>
      <dgm:t>
        <a:bodyPr/>
        <a:lstStyle/>
        <a:p>
          <a:endParaRPr lang="ru-RU"/>
        </a:p>
      </dgm:t>
    </dgm:pt>
    <dgm:pt modelId="{77B293B3-8999-4169-A94E-22A0C8E8F1AD}" type="pres">
      <dgm:prSet presAssocID="{AD4DFAC6-E6A3-4BA0-99C0-5AF4DCBC0185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613594F-E9EF-4A0E-BA61-9CABBB127EC5}" type="pres">
      <dgm:prSet presAssocID="{D20DD447-3730-40AD-B315-F25C51FC588E}" presName="node" presStyleLbl="node1" presStyleIdx="2" presStyleCnt="5" custScaleX="176122" custScaleY="93962" custRadScaleRad="91012" custRadScaleInc="-406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CA5AF-8388-46A0-8A9A-E7D87D30B2C7}" type="pres">
      <dgm:prSet presAssocID="{2D51A00A-29E0-435E-BB0D-BF3DFDC83B6E}" presName="Name9" presStyleLbl="parChTrans1D2" presStyleIdx="3" presStyleCnt="5"/>
      <dgm:spPr/>
      <dgm:t>
        <a:bodyPr/>
        <a:lstStyle/>
        <a:p>
          <a:endParaRPr lang="ru-RU"/>
        </a:p>
      </dgm:t>
    </dgm:pt>
    <dgm:pt modelId="{FFC6B3AB-F451-4E4F-A3FE-94F13B15086B}" type="pres">
      <dgm:prSet presAssocID="{2D51A00A-29E0-435E-BB0D-BF3DFDC83B6E}" presName="connTx" presStyleLbl="parChTrans1D2" presStyleIdx="3" presStyleCnt="5"/>
      <dgm:spPr/>
      <dgm:t>
        <a:bodyPr/>
        <a:lstStyle/>
        <a:p>
          <a:endParaRPr lang="ru-RU"/>
        </a:p>
      </dgm:t>
    </dgm:pt>
    <dgm:pt modelId="{397D0A67-C9F9-4467-9B1C-3A5318A7ED83}" type="pres">
      <dgm:prSet presAssocID="{FA3774B6-A80D-42B9-8606-DE25368FB880}" presName="node" presStyleLbl="node1" presStyleIdx="3" presStyleCnt="5" custScaleX="173672" custScaleY="89007" custRadScaleRad="155181" custRadScaleInc="66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F2D967-2469-4012-BFC1-D9F531CB593B}" type="pres">
      <dgm:prSet presAssocID="{15581BF8-DC88-4C7A-BC2F-3B92CDF0AE87}" presName="Name9" presStyleLbl="parChTrans1D2" presStyleIdx="4" presStyleCnt="5"/>
      <dgm:spPr/>
      <dgm:t>
        <a:bodyPr/>
        <a:lstStyle/>
        <a:p>
          <a:endParaRPr lang="ru-RU"/>
        </a:p>
      </dgm:t>
    </dgm:pt>
    <dgm:pt modelId="{57E117CF-F382-4C88-BA25-A93FF6502ADC}" type="pres">
      <dgm:prSet presAssocID="{15581BF8-DC88-4C7A-BC2F-3B92CDF0AE87}" presName="connTx" presStyleLbl="parChTrans1D2" presStyleIdx="4" presStyleCnt="5"/>
      <dgm:spPr/>
      <dgm:t>
        <a:bodyPr/>
        <a:lstStyle/>
        <a:p>
          <a:endParaRPr lang="ru-RU"/>
        </a:p>
      </dgm:t>
    </dgm:pt>
    <dgm:pt modelId="{C51C12AE-3C51-4A07-876D-C6354ED88FAA}" type="pres">
      <dgm:prSet presAssocID="{057EB1D0-69AF-4C70-A139-818F02C6C9AB}" presName="node" presStyleLbl="node1" presStyleIdx="4" presStyleCnt="5" custScaleX="164439" custScaleY="78707" custRadScaleRad="153771" custRadScaleInc="-12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DA3A6-B464-47DE-850D-4E76272AB1F0}" type="presOf" srcId="{AD4DFAC6-E6A3-4BA0-99C0-5AF4DCBC0185}" destId="{3682DD7A-6B3B-49E6-B521-93DBC214D1C2}" srcOrd="0" destOrd="0" presId="urn:microsoft.com/office/officeart/2005/8/layout/radial1"/>
    <dgm:cxn modelId="{427C9FCE-6800-474D-AD68-9AD33B3DD852}" type="presOf" srcId="{202E7F14-1F97-4A73-B8A0-E023F329AC9A}" destId="{2BC908BB-C177-43A7-A4D7-B335355F74CE}" srcOrd="0" destOrd="0" presId="urn:microsoft.com/office/officeart/2005/8/layout/radial1"/>
    <dgm:cxn modelId="{B3853D26-0677-4E81-8444-7E1E9EFB00EA}" type="presOf" srcId="{CD4AE380-53CE-487E-9664-11D3337BAC28}" destId="{5DF1542F-26AE-4AA5-83A9-7E5514977246}" srcOrd="1" destOrd="0" presId="urn:microsoft.com/office/officeart/2005/8/layout/radial1"/>
    <dgm:cxn modelId="{4C072493-9AC1-412D-AEB3-711879208FE3}" type="presOf" srcId="{CD4AE380-53CE-487E-9664-11D3337BAC28}" destId="{602932E6-85F1-441C-BA9D-AC9046457DCF}" srcOrd="0" destOrd="0" presId="urn:microsoft.com/office/officeart/2005/8/layout/radial1"/>
    <dgm:cxn modelId="{6C5DDBEC-6E11-4D14-9793-2D2370253E9C}" type="presOf" srcId="{447DDCCF-9A50-41BD-9B4A-BBD2F9E91745}" destId="{9A16D039-FBF5-4A62-8E29-D7B0082D6F70}" srcOrd="0" destOrd="0" presId="urn:microsoft.com/office/officeart/2005/8/layout/radial1"/>
    <dgm:cxn modelId="{17FCDB80-65F1-4791-A52C-248AF506D545}" srcId="{447DDCCF-9A50-41BD-9B4A-BBD2F9E91745}" destId="{D20DD447-3730-40AD-B315-F25C51FC588E}" srcOrd="2" destOrd="0" parTransId="{AD4DFAC6-E6A3-4BA0-99C0-5AF4DCBC0185}" sibTransId="{39CC147F-A49E-4E24-8401-73AB352776CA}"/>
    <dgm:cxn modelId="{306FD7B4-EF70-4AAB-8BCA-F1EA52519FC4}" type="presOf" srcId="{4AC00891-F9F6-40F9-AC1B-1BCA7482F645}" destId="{A6EE559D-4011-4171-B6AE-6E5E6769DA77}" srcOrd="0" destOrd="0" presId="urn:microsoft.com/office/officeart/2005/8/layout/radial1"/>
    <dgm:cxn modelId="{BA0FE50C-FD36-4A89-9DD9-2309CE82108F}" type="presOf" srcId="{49E861C3-6BB3-4D92-9ED3-70A696357504}" destId="{9D85241A-7920-4636-BECF-CBBB40745E5B}" srcOrd="0" destOrd="0" presId="urn:microsoft.com/office/officeart/2005/8/layout/radial1"/>
    <dgm:cxn modelId="{26030885-0025-4B25-AD49-3BE370C82037}" srcId="{202E7F14-1F97-4A73-B8A0-E023F329AC9A}" destId="{030F3CD7-32BC-4F83-9DFA-67AAA19FC2E2}" srcOrd="1" destOrd="0" parTransId="{5F8CFBEF-DA30-4A59-8E49-2D8536D9A3A7}" sibTransId="{AD25F7E1-8571-4A2A-8750-8A2D26ACE0C7}"/>
    <dgm:cxn modelId="{E3CCEAD2-7361-4ADA-9932-5D946F291FFC}" type="presOf" srcId="{2D51A00A-29E0-435E-BB0D-BF3DFDC83B6E}" destId="{FFC6B3AB-F451-4E4F-A3FE-94F13B15086B}" srcOrd="1" destOrd="0" presId="urn:microsoft.com/office/officeart/2005/8/layout/radial1"/>
    <dgm:cxn modelId="{953691AA-52C0-48BF-BADA-39BE32CCEAE6}" srcId="{447DDCCF-9A50-41BD-9B4A-BBD2F9E91745}" destId="{FA3774B6-A80D-42B9-8606-DE25368FB880}" srcOrd="3" destOrd="0" parTransId="{2D51A00A-29E0-435E-BB0D-BF3DFDC83B6E}" sibTransId="{28DEDC91-436B-4806-A795-64626B62D5E4}"/>
    <dgm:cxn modelId="{E4790CB3-7BD4-4F9F-B17D-340653F540C1}" srcId="{447DDCCF-9A50-41BD-9B4A-BBD2F9E91745}" destId="{4AC00891-F9F6-40F9-AC1B-1BCA7482F645}" srcOrd="1" destOrd="0" parTransId="{49E861C3-6BB3-4D92-9ED3-70A696357504}" sibTransId="{778FD9D8-76B4-4289-B013-315B2DF8A0B6}"/>
    <dgm:cxn modelId="{1A6D6A3F-B9B4-4544-B5F1-0A4580E604CA}" srcId="{447DDCCF-9A50-41BD-9B4A-BBD2F9E91745}" destId="{088DCF42-9526-4083-A7A5-79E4DF996F5E}" srcOrd="0" destOrd="0" parTransId="{CD4AE380-53CE-487E-9664-11D3337BAC28}" sibTransId="{6492381E-2C8F-4F4D-80D3-0F19C78F0243}"/>
    <dgm:cxn modelId="{75F60B03-D699-47A4-A1C2-6CD19318FCE2}" type="presOf" srcId="{15581BF8-DC88-4C7A-BC2F-3B92CDF0AE87}" destId="{69F2D967-2469-4012-BFC1-D9F531CB593B}" srcOrd="0" destOrd="0" presId="urn:microsoft.com/office/officeart/2005/8/layout/radial1"/>
    <dgm:cxn modelId="{0D00C605-A4A6-47B2-B7A7-C737B46D9641}" type="presOf" srcId="{088DCF42-9526-4083-A7A5-79E4DF996F5E}" destId="{D3BF42E3-7EE9-4388-9D79-B7ECEDF55F28}" srcOrd="0" destOrd="0" presId="urn:microsoft.com/office/officeart/2005/8/layout/radial1"/>
    <dgm:cxn modelId="{271BF730-59E0-4B7F-A6D2-618D72AEFE40}" type="presOf" srcId="{D20DD447-3730-40AD-B315-F25C51FC588E}" destId="{3613594F-E9EF-4A0E-BA61-9CABBB127EC5}" srcOrd="0" destOrd="0" presId="urn:microsoft.com/office/officeart/2005/8/layout/radial1"/>
    <dgm:cxn modelId="{38E15796-0462-43AD-9FDC-CF51D7191A1E}" type="presOf" srcId="{057EB1D0-69AF-4C70-A139-818F02C6C9AB}" destId="{C51C12AE-3C51-4A07-876D-C6354ED88FAA}" srcOrd="0" destOrd="0" presId="urn:microsoft.com/office/officeart/2005/8/layout/radial1"/>
    <dgm:cxn modelId="{F551E638-D7F4-4FA3-AEF3-796A491B9CC2}" srcId="{447DDCCF-9A50-41BD-9B4A-BBD2F9E91745}" destId="{057EB1D0-69AF-4C70-A139-818F02C6C9AB}" srcOrd="4" destOrd="0" parTransId="{15581BF8-DC88-4C7A-BC2F-3B92CDF0AE87}" sibTransId="{5F978660-62A1-4FCE-8F74-3A5589A9F5A8}"/>
    <dgm:cxn modelId="{FCA2F37A-525E-4AA7-9770-6A0C3C32223B}" srcId="{202E7F14-1F97-4A73-B8A0-E023F329AC9A}" destId="{447DDCCF-9A50-41BD-9B4A-BBD2F9E91745}" srcOrd="0" destOrd="0" parTransId="{C796D45F-81B4-4753-A132-8B886E736EC6}" sibTransId="{50CCDB55-B315-425B-ADA9-00CB0F82805B}"/>
    <dgm:cxn modelId="{3506BE83-D250-4F29-836B-E89F6AE8A3B1}" type="presOf" srcId="{AD4DFAC6-E6A3-4BA0-99C0-5AF4DCBC0185}" destId="{77B293B3-8999-4169-A94E-22A0C8E8F1AD}" srcOrd="1" destOrd="0" presId="urn:microsoft.com/office/officeart/2005/8/layout/radial1"/>
    <dgm:cxn modelId="{6CB0CF52-D338-443A-95D1-9CC6FD46EEA0}" type="presOf" srcId="{2D51A00A-29E0-435E-BB0D-BF3DFDC83B6E}" destId="{8B8CA5AF-8388-46A0-8A9A-E7D87D30B2C7}" srcOrd="0" destOrd="0" presId="urn:microsoft.com/office/officeart/2005/8/layout/radial1"/>
    <dgm:cxn modelId="{2C36AF0E-5C94-47E6-8F7C-64B84DC968D4}" type="presOf" srcId="{49E861C3-6BB3-4D92-9ED3-70A696357504}" destId="{54AF5397-29A3-474B-8EC1-FB1CF6DCDB72}" srcOrd="1" destOrd="0" presId="urn:microsoft.com/office/officeart/2005/8/layout/radial1"/>
    <dgm:cxn modelId="{B6EB26B7-758B-4442-AD52-BF1267520706}" type="presOf" srcId="{15581BF8-DC88-4C7A-BC2F-3B92CDF0AE87}" destId="{57E117CF-F382-4C88-BA25-A93FF6502ADC}" srcOrd="1" destOrd="0" presId="urn:microsoft.com/office/officeart/2005/8/layout/radial1"/>
    <dgm:cxn modelId="{596A34A5-9288-42CA-9C0A-57AA8EEAE4AF}" type="presOf" srcId="{FA3774B6-A80D-42B9-8606-DE25368FB880}" destId="{397D0A67-C9F9-4467-9B1C-3A5318A7ED83}" srcOrd="0" destOrd="0" presId="urn:microsoft.com/office/officeart/2005/8/layout/radial1"/>
    <dgm:cxn modelId="{29E54E2F-4333-4857-A3A2-7BFA5A3E1943}" type="presParOf" srcId="{2BC908BB-C177-43A7-A4D7-B335355F74CE}" destId="{9A16D039-FBF5-4A62-8E29-D7B0082D6F70}" srcOrd="0" destOrd="0" presId="urn:microsoft.com/office/officeart/2005/8/layout/radial1"/>
    <dgm:cxn modelId="{3219CBB9-6331-4CAB-AAB4-8FD456BF7033}" type="presParOf" srcId="{2BC908BB-C177-43A7-A4D7-B335355F74CE}" destId="{602932E6-85F1-441C-BA9D-AC9046457DCF}" srcOrd="1" destOrd="0" presId="urn:microsoft.com/office/officeart/2005/8/layout/radial1"/>
    <dgm:cxn modelId="{FE065072-7880-4CD4-AD6C-B3DDF646A5EC}" type="presParOf" srcId="{602932E6-85F1-441C-BA9D-AC9046457DCF}" destId="{5DF1542F-26AE-4AA5-83A9-7E5514977246}" srcOrd="0" destOrd="0" presId="urn:microsoft.com/office/officeart/2005/8/layout/radial1"/>
    <dgm:cxn modelId="{02FEBA03-34C4-4AF9-9635-3A20A4B5ED9C}" type="presParOf" srcId="{2BC908BB-C177-43A7-A4D7-B335355F74CE}" destId="{D3BF42E3-7EE9-4388-9D79-B7ECEDF55F28}" srcOrd="2" destOrd="0" presId="urn:microsoft.com/office/officeart/2005/8/layout/radial1"/>
    <dgm:cxn modelId="{785FE7FA-CD9C-4C6E-855E-9133DD8DD8B2}" type="presParOf" srcId="{2BC908BB-C177-43A7-A4D7-B335355F74CE}" destId="{9D85241A-7920-4636-BECF-CBBB40745E5B}" srcOrd="3" destOrd="0" presId="urn:microsoft.com/office/officeart/2005/8/layout/radial1"/>
    <dgm:cxn modelId="{5E968D5B-446A-4720-A4B0-1FCC067E17DF}" type="presParOf" srcId="{9D85241A-7920-4636-BECF-CBBB40745E5B}" destId="{54AF5397-29A3-474B-8EC1-FB1CF6DCDB72}" srcOrd="0" destOrd="0" presId="urn:microsoft.com/office/officeart/2005/8/layout/radial1"/>
    <dgm:cxn modelId="{260B178D-BAD7-4D16-B9B3-77BC20715AFD}" type="presParOf" srcId="{2BC908BB-C177-43A7-A4D7-B335355F74CE}" destId="{A6EE559D-4011-4171-B6AE-6E5E6769DA77}" srcOrd="4" destOrd="0" presId="urn:microsoft.com/office/officeart/2005/8/layout/radial1"/>
    <dgm:cxn modelId="{CAADCEAE-0DF1-41C3-BFAA-7B6DBCFFF25E}" type="presParOf" srcId="{2BC908BB-C177-43A7-A4D7-B335355F74CE}" destId="{3682DD7A-6B3B-49E6-B521-93DBC214D1C2}" srcOrd="5" destOrd="0" presId="urn:microsoft.com/office/officeart/2005/8/layout/radial1"/>
    <dgm:cxn modelId="{7302CAE6-C1A6-4D34-B4C2-980204E9EC7C}" type="presParOf" srcId="{3682DD7A-6B3B-49E6-B521-93DBC214D1C2}" destId="{77B293B3-8999-4169-A94E-22A0C8E8F1AD}" srcOrd="0" destOrd="0" presId="urn:microsoft.com/office/officeart/2005/8/layout/radial1"/>
    <dgm:cxn modelId="{7A1356EB-5037-49AD-A936-48B8898B3E26}" type="presParOf" srcId="{2BC908BB-C177-43A7-A4D7-B335355F74CE}" destId="{3613594F-E9EF-4A0E-BA61-9CABBB127EC5}" srcOrd="6" destOrd="0" presId="urn:microsoft.com/office/officeart/2005/8/layout/radial1"/>
    <dgm:cxn modelId="{9C436411-5AE9-4CB2-8D8F-7287A2CFD740}" type="presParOf" srcId="{2BC908BB-C177-43A7-A4D7-B335355F74CE}" destId="{8B8CA5AF-8388-46A0-8A9A-E7D87D30B2C7}" srcOrd="7" destOrd="0" presId="urn:microsoft.com/office/officeart/2005/8/layout/radial1"/>
    <dgm:cxn modelId="{DF74419C-D826-4666-95FC-00EE6775D867}" type="presParOf" srcId="{8B8CA5AF-8388-46A0-8A9A-E7D87D30B2C7}" destId="{FFC6B3AB-F451-4E4F-A3FE-94F13B15086B}" srcOrd="0" destOrd="0" presId="urn:microsoft.com/office/officeart/2005/8/layout/radial1"/>
    <dgm:cxn modelId="{EC44BA27-68A1-425B-B70A-1646CE506E2D}" type="presParOf" srcId="{2BC908BB-C177-43A7-A4D7-B335355F74CE}" destId="{397D0A67-C9F9-4467-9B1C-3A5318A7ED83}" srcOrd="8" destOrd="0" presId="urn:microsoft.com/office/officeart/2005/8/layout/radial1"/>
    <dgm:cxn modelId="{884CAD43-481C-4A06-84C5-7719025E7600}" type="presParOf" srcId="{2BC908BB-C177-43A7-A4D7-B335355F74CE}" destId="{69F2D967-2469-4012-BFC1-D9F531CB593B}" srcOrd="9" destOrd="0" presId="urn:microsoft.com/office/officeart/2005/8/layout/radial1"/>
    <dgm:cxn modelId="{6E17AEBD-5540-437E-BBA7-0CF52B4D074D}" type="presParOf" srcId="{69F2D967-2469-4012-BFC1-D9F531CB593B}" destId="{57E117CF-F382-4C88-BA25-A93FF6502ADC}" srcOrd="0" destOrd="0" presId="urn:microsoft.com/office/officeart/2005/8/layout/radial1"/>
    <dgm:cxn modelId="{4303FDFF-A4A2-4521-8627-98B0D92CA6D3}" type="presParOf" srcId="{2BC908BB-C177-43A7-A4D7-B335355F74CE}" destId="{C51C12AE-3C51-4A07-876D-C6354ED88FAA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16D039-FBF5-4A62-8E29-D7B0082D6F70}">
      <dsp:nvSpPr>
        <dsp:cNvPr id="0" name=""/>
        <dsp:cNvSpPr/>
      </dsp:nvSpPr>
      <dsp:spPr>
        <a:xfrm>
          <a:off x="2857555" y="1795261"/>
          <a:ext cx="2759004" cy="1643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Вовлечение родителей в образовательную деятельность</a:t>
          </a:r>
        </a:p>
      </dsp:txBody>
      <dsp:txXfrm>
        <a:off x="2857555" y="1795261"/>
        <a:ext cx="2759004" cy="1643259"/>
      </dsp:txXfrm>
    </dsp:sp>
    <dsp:sp modelId="{602932E6-85F1-441C-BA9D-AC9046457DCF}">
      <dsp:nvSpPr>
        <dsp:cNvPr id="0" name=""/>
        <dsp:cNvSpPr/>
      </dsp:nvSpPr>
      <dsp:spPr>
        <a:xfrm rot="21026029">
          <a:off x="5560310" y="2328829"/>
          <a:ext cx="594522" cy="29910"/>
        </a:xfrm>
        <a:custGeom>
          <a:avLst/>
          <a:gdLst/>
          <a:ahLst/>
          <a:cxnLst/>
          <a:rect l="0" t="0" r="0" b="0"/>
          <a:pathLst>
            <a:path>
              <a:moveTo>
                <a:pt x="0" y="14955"/>
              </a:moveTo>
              <a:lnTo>
                <a:pt x="594522" y="1495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026029">
        <a:off x="5842709" y="2328922"/>
        <a:ext cx="29726" cy="29726"/>
      </dsp:txXfrm>
    </dsp:sp>
    <dsp:sp modelId="{D3BF42E3-7EE9-4388-9D79-B7ECEDF55F28}">
      <dsp:nvSpPr>
        <dsp:cNvPr id="0" name=""/>
        <dsp:cNvSpPr/>
      </dsp:nvSpPr>
      <dsp:spPr>
        <a:xfrm>
          <a:off x="6110636" y="1460803"/>
          <a:ext cx="2176203" cy="13139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Родительские собрания</a:t>
          </a:r>
        </a:p>
      </dsp:txBody>
      <dsp:txXfrm>
        <a:off x="6110636" y="1460803"/>
        <a:ext cx="2176203" cy="1313909"/>
      </dsp:txXfrm>
    </dsp:sp>
    <dsp:sp modelId="{9D85241A-7920-4636-BECF-CBBB40745E5B}">
      <dsp:nvSpPr>
        <dsp:cNvPr id="0" name=""/>
        <dsp:cNvSpPr/>
      </dsp:nvSpPr>
      <dsp:spPr>
        <a:xfrm rot="2156167">
          <a:off x="5059358" y="3401699"/>
          <a:ext cx="562131" cy="29910"/>
        </a:xfrm>
        <a:custGeom>
          <a:avLst/>
          <a:gdLst/>
          <a:ahLst/>
          <a:cxnLst/>
          <a:rect l="0" t="0" r="0" b="0"/>
          <a:pathLst>
            <a:path>
              <a:moveTo>
                <a:pt x="0" y="14955"/>
              </a:moveTo>
              <a:lnTo>
                <a:pt x="562131" y="1495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2156167">
        <a:off x="5326371" y="3402601"/>
        <a:ext cx="28106" cy="28106"/>
      </dsp:txXfrm>
    </dsp:sp>
    <dsp:sp modelId="{A6EE559D-4011-4171-B6AE-6E5E6769DA77}">
      <dsp:nvSpPr>
        <dsp:cNvPr id="0" name=""/>
        <dsp:cNvSpPr/>
      </dsp:nvSpPr>
      <dsp:spPr>
        <a:xfrm>
          <a:off x="5000686" y="3468564"/>
          <a:ext cx="2607235" cy="12934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Фотовыставки</a:t>
          </a:r>
        </a:p>
      </dsp:txBody>
      <dsp:txXfrm>
        <a:off x="5000686" y="3468564"/>
        <a:ext cx="2607235" cy="1293498"/>
      </dsp:txXfrm>
    </dsp:sp>
    <dsp:sp modelId="{3682DD7A-6B3B-49E6-B521-93DBC214D1C2}">
      <dsp:nvSpPr>
        <dsp:cNvPr id="0" name=""/>
        <dsp:cNvSpPr/>
      </dsp:nvSpPr>
      <dsp:spPr>
        <a:xfrm rot="16113666">
          <a:off x="4102533" y="1669333"/>
          <a:ext cx="222198" cy="29910"/>
        </a:xfrm>
        <a:custGeom>
          <a:avLst/>
          <a:gdLst/>
          <a:ahLst/>
          <a:cxnLst/>
          <a:rect l="0" t="0" r="0" b="0"/>
          <a:pathLst>
            <a:path>
              <a:moveTo>
                <a:pt x="0" y="14955"/>
              </a:moveTo>
              <a:lnTo>
                <a:pt x="222198" y="1495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113666">
        <a:off x="4208077" y="1678734"/>
        <a:ext cx="11109" cy="11109"/>
      </dsp:txXfrm>
    </dsp:sp>
    <dsp:sp modelId="{3613594F-E9EF-4A0E-BA61-9CABBB127EC5}">
      <dsp:nvSpPr>
        <dsp:cNvPr id="0" name=""/>
        <dsp:cNvSpPr/>
      </dsp:nvSpPr>
      <dsp:spPr>
        <a:xfrm>
          <a:off x="2928993" y="223624"/>
          <a:ext cx="2529799" cy="13496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Участие родителей в проектной деятельности</a:t>
          </a:r>
        </a:p>
      </dsp:txBody>
      <dsp:txXfrm>
        <a:off x="2928993" y="223624"/>
        <a:ext cx="2529799" cy="1349661"/>
      </dsp:txXfrm>
    </dsp:sp>
    <dsp:sp modelId="{8B8CA5AF-8388-46A0-8A9A-E7D87D30B2C7}">
      <dsp:nvSpPr>
        <dsp:cNvPr id="0" name=""/>
        <dsp:cNvSpPr/>
      </dsp:nvSpPr>
      <dsp:spPr>
        <a:xfrm rot="8993866">
          <a:off x="2527084" y="3369019"/>
          <a:ext cx="773607" cy="29910"/>
        </a:xfrm>
        <a:custGeom>
          <a:avLst/>
          <a:gdLst/>
          <a:ahLst/>
          <a:cxnLst/>
          <a:rect l="0" t="0" r="0" b="0"/>
          <a:pathLst>
            <a:path>
              <a:moveTo>
                <a:pt x="0" y="14955"/>
              </a:moveTo>
              <a:lnTo>
                <a:pt x="773607" y="1495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993866">
        <a:off x="2894547" y="3364634"/>
        <a:ext cx="38680" cy="38680"/>
      </dsp:txXfrm>
    </dsp:sp>
    <dsp:sp modelId="{397D0A67-C9F9-4467-9B1C-3A5318A7ED83}">
      <dsp:nvSpPr>
        <dsp:cNvPr id="0" name=""/>
        <dsp:cNvSpPr/>
      </dsp:nvSpPr>
      <dsp:spPr>
        <a:xfrm>
          <a:off x="505823" y="3417660"/>
          <a:ext cx="2494608" cy="1278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Вернисаж совместного творчества родителей и детей</a:t>
          </a:r>
        </a:p>
      </dsp:txBody>
      <dsp:txXfrm>
        <a:off x="505823" y="3417660"/>
        <a:ext cx="2494608" cy="1278488"/>
      </dsp:txXfrm>
    </dsp:sp>
    <dsp:sp modelId="{69F2D967-2469-4012-BFC1-D9F531CB593B}">
      <dsp:nvSpPr>
        <dsp:cNvPr id="0" name=""/>
        <dsp:cNvSpPr/>
      </dsp:nvSpPr>
      <dsp:spPr>
        <a:xfrm rot="11644192">
          <a:off x="2506029" y="2226557"/>
          <a:ext cx="466510" cy="29910"/>
        </a:xfrm>
        <a:custGeom>
          <a:avLst/>
          <a:gdLst/>
          <a:ahLst/>
          <a:cxnLst/>
          <a:rect l="0" t="0" r="0" b="0"/>
          <a:pathLst>
            <a:path>
              <a:moveTo>
                <a:pt x="0" y="14955"/>
              </a:moveTo>
              <a:lnTo>
                <a:pt x="466510" y="1495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1644192">
        <a:off x="2727621" y="2229850"/>
        <a:ext cx="23325" cy="23325"/>
      </dsp:txXfrm>
    </dsp:sp>
    <dsp:sp modelId="{C51C12AE-3C51-4A07-876D-C6354ED88FAA}">
      <dsp:nvSpPr>
        <dsp:cNvPr id="0" name=""/>
        <dsp:cNvSpPr/>
      </dsp:nvSpPr>
      <dsp:spPr>
        <a:xfrm>
          <a:off x="285789" y="1357324"/>
          <a:ext cx="2361986" cy="1130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Экран добрых дел родителей</a:t>
          </a:r>
        </a:p>
      </dsp:txBody>
      <dsp:txXfrm>
        <a:off x="285789" y="1357324"/>
        <a:ext cx="2361986" cy="1130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7D99B-2E3C-499F-8E40-34B37149545F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B494-57AE-480F-B5A2-186635EC53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B494-57AE-480F-B5A2-186635EC533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B494-57AE-480F-B5A2-186635EC533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B494-57AE-480F-B5A2-186635EC533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B494-57AE-480F-B5A2-186635EC533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666824F-DE9A-427E-8485-AA1C2034CD1B}" type="datetimeFigureOut">
              <a:rPr lang="ru-RU" smtClean="0"/>
              <a:pPr/>
              <a:t>27.11.2014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51785D2-C6F4-403D-8FBC-4D18E3D9D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500694" y="4857760"/>
            <a:ext cx="3500462" cy="1357322"/>
          </a:xfrm>
        </p:spPr>
        <p:txBody>
          <a:bodyPr>
            <a:normAutofit fontScale="92500" lnSpcReduction="20000"/>
          </a:bodyPr>
          <a:lstStyle/>
          <a:p>
            <a:r>
              <a:rPr lang="ru-RU" sz="1600" dirty="0" smtClean="0"/>
              <a:t>Муниципальное бюджетное дошкольное  образовательное учреждение</a:t>
            </a:r>
          </a:p>
          <a:p>
            <a:r>
              <a:rPr lang="ru-RU" sz="1600" dirty="0" smtClean="0"/>
              <a:t> детский сад №2  «Вишенка» </a:t>
            </a:r>
            <a:r>
              <a:rPr lang="ru-RU" sz="1600" dirty="0" err="1" smtClean="0"/>
              <a:t>п.Ставрово</a:t>
            </a:r>
            <a:endParaRPr lang="ru-RU" sz="1600" dirty="0" smtClean="0"/>
          </a:p>
          <a:p>
            <a:r>
              <a:rPr lang="ru-RU" sz="1600" dirty="0" smtClean="0"/>
              <a:t>Воспитатель: Ткачева И.Е.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857232"/>
            <a:ext cx="7572428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ДОО и семьи по созданию условий для духовно-нравственного воспитания детей дошкольного возраста.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7" name="Picture 1" descr="E:\фотки\Ставрово люкс\P808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43182"/>
            <a:ext cx="4953035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00042"/>
            <a:ext cx="7772400" cy="928693"/>
          </a:xfrm>
        </p:spPr>
        <p:txBody>
          <a:bodyPr/>
          <a:lstStyle/>
          <a:p>
            <a:r>
              <a:rPr lang="ru-RU" sz="2800" dirty="0" smtClean="0">
                <a:solidFill>
                  <a:srgbClr val="B6ACF2"/>
                </a:solidFill>
              </a:rPr>
              <a:t>Основные направления и ценностные основы духовно-нравственного развития 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428736"/>
            <a:ext cx="8429684" cy="35719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BA3C0A"/>
                </a:solidFill>
                <a:latin typeface="Arial" pitchFamily="34" charset="0"/>
                <a:cs typeface="Arial" pitchFamily="34" charset="0"/>
              </a:rPr>
              <a:t>Воспитание нравственных чувств и этического сознания</a:t>
            </a:r>
          </a:p>
          <a:p>
            <a:endParaRPr lang="ru-RU" sz="24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Desktop\IMG_2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071810"/>
            <a:ext cx="3643338" cy="271464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596" y="2071678"/>
            <a:ext cx="371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Родительское собрание «Дружные ладошки»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E:\мама2\фото\дружные ладошки\IMG_2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071678"/>
            <a:ext cx="3286148" cy="246461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785786" y="5786454"/>
            <a:ext cx="814393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Чтобы духовно-нравственное 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воспитание ребенка</a:t>
            </a:r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 не потеряло свой смысл, нужно начать любить своих детей и уделять им достаточное внимание. </a:t>
            </a:r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IMG_2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14752"/>
            <a:ext cx="3714776" cy="266723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2052" name="Picture 4" descr="E:\мама2\фото\дружные ладошки\IMG_2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3714776" cy="278608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5361" name="Picture 1" descr="C:\Users\PC\Desktop\IMG_4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571876"/>
            <a:ext cx="1785950" cy="133941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5" name="Picture 3" descr="E:\мама2\фото\дружные ладошки\IMG_2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714356"/>
            <a:ext cx="3738201" cy="271464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143372" y="5018495"/>
            <a:ext cx="48577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Нежные, маленькие, теплые, уставшие ладошки  малыша. Как еще много им предстоит трудиться, чтобы стать умелыми. Как хорошо, когда рядом есть большие добрые ладони взрослого, которые приласкают, помогут, возьмут ладони малыша в свои.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мама2\фото разные\фото\DCIM\124___11\IMG_2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3500462" cy="2625347"/>
          </a:xfrm>
          <a:prstGeom prst="rect">
            <a:avLst/>
          </a:prstGeom>
          <a:noFill/>
        </p:spPr>
      </p:pic>
      <p:pic>
        <p:nvPicPr>
          <p:cNvPr id="5" name="Picture 2" descr="E:\мама2\фото разные\фото\DCIM\124___11\IMG_28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500306"/>
            <a:ext cx="5619790" cy="421484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785794"/>
            <a:ext cx="6286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Родительское собрание «Город Добра»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ПК\Рабочий стол\город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857232"/>
            <a:ext cx="450062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E:\мама2\фото разные\фото\DCIM\124___11\IMG_2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642918"/>
            <a:ext cx="2928958" cy="1903823"/>
          </a:xfrm>
          <a:prstGeom prst="rect">
            <a:avLst/>
          </a:prstGeom>
          <a:noFill/>
        </p:spPr>
      </p:pic>
      <p:pic>
        <p:nvPicPr>
          <p:cNvPr id="23556" name="Picture 4" descr="E:\мама2\фото разные\фото\DCIM\124___11\IMG_29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714620"/>
            <a:ext cx="2952771" cy="18573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4826675"/>
            <a:ext cx="8143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«Если добрые чувства не воспитаны в детстве, их никогда не воспитаешь, потому что это подлинно человеческое утверждается в душе одновременно с познанием первых и важнейших истин, одновременно с переживанием и чувствованием тончайших оттенков родного слова. В детстве человек должен пройти эмоциональную школу — </a:t>
            </a:r>
            <a:r>
              <a:rPr lang="ru-RU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школу</a:t>
            </a:r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воспитания добрых чувств».</a:t>
            </a:r>
          </a:p>
          <a:p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В.А. Сухомлинский</a:t>
            </a:r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42910" y="5980120"/>
            <a:ext cx="7215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Родители и дети  дома 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формляли странички   в книгу   «Добрых дел» о добрых делах детей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PC\Desktop\IMG_4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3071834" cy="409577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Участие родителей в проектной деятельности</a:t>
            </a:r>
          </a:p>
          <a:p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«Неделя добра»</a:t>
            </a:r>
            <a:endParaRPr lang="ru-RU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5720" y="1671595"/>
            <a:ext cx="3214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Книга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 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обрых дел»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G:\Ирина Евг\Фото 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29547">
            <a:off x="3300287" y="1626012"/>
            <a:ext cx="1729707" cy="2379533"/>
          </a:xfrm>
          <a:prstGeom prst="rect">
            <a:avLst/>
          </a:prstGeom>
          <a:noFill/>
        </p:spPr>
      </p:pic>
      <p:pic>
        <p:nvPicPr>
          <p:cNvPr id="10" name="Picture 2" descr="G:\Ирина Евг\Фото 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4733">
            <a:off x="3510708" y="3600086"/>
            <a:ext cx="1726303" cy="2374851"/>
          </a:xfrm>
          <a:prstGeom prst="rect">
            <a:avLst/>
          </a:prstGeom>
          <a:noFill/>
        </p:spPr>
      </p:pic>
      <p:pic>
        <p:nvPicPr>
          <p:cNvPr id="3076" name="Picture 4" descr="G:\Ирина Евг\Фото 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643182"/>
            <a:ext cx="1765586" cy="2428892"/>
          </a:xfrm>
          <a:prstGeom prst="rect">
            <a:avLst/>
          </a:prstGeom>
          <a:noFill/>
        </p:spPr>
      </p:pic>
      <p:pic>
        <p:nvPicPr>
          <p:cNvPr id="3077" name="Picture 5" descr="G:\Ирина Евг\Фото 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00529">
            <a:off x="6665741" y="1096744"/>
            <a:ext cx="1849632" cy="2544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Ирина Евг\Фото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429000"/>
            <a:ext cx="3071834" cy="223294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5124" name="Picture 4" descr="G:\Ирина Евг\Фото 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00504"/>
            <a:ext cx="3071834" cy="223294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5125" name="Picture 5" descr="G:\Ирина Евг\Фото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643050"/>
            <a:ext cx="3000396" cy="218101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pic>
        <p:nvPicPr>
          <p:cNvPr id="6" name="Picture 2" descr="G:\Ирина Евг\Фото 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714488"/>
            <a:ext cx="2857520" cy="207715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6215083"/>
            <a:ext cx="52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Оформляя страничку добрых дел, родители знакомили детей  с пословицами.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G:\Ирина Евг\Фото 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571876"/>
            <a:ext cx="2232947" cy="3071834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85720" y="544121"/>
            <a:ext cx="82153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Эффективным и доступным для детей дошкольного возраста средством воспитания духовно-нравственных качеств является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устное народное творчество.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714357"/>
            <a:ext cx="7772400" cy="857256"/>
          </a:xfrm>
        </p:spPr>
        <p:txBody>
          <a:bodyPr/>
          <a:lstStyle/>
          <a:p>
            <a:r>
              <a:rPr lang="ru-RU" sz="2800" dirty="0" smtClean="0">
                <a:solidFill>
                  <a:srgbClr val="B6ACF2"/>
                </a:solidFill>
              </a:rPr>
              <a:t>Основные направления и ценностные основы духовно-нравственного развития: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571612"/>
            <a:ext cx="8286807" cy="714380"/>
          </a:xfrm>
        </p:spPr>
        <p:txBody>
          <a:bodyPr>
            <a:normAutofit/>
          </a:bodyPr>
          <a:lstStyle/>
          <a:p>
            <a:pPr lvl="0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духовно-нравственного отношения   и чувства сопричастности  к культурному наследию своего народа;</a:t>
            </a:r>
          </a:p>
          <a:p>
            <a:endParaRPr lang="ru-RU" dirty="0"/>
          </a:p>
        </p:txBody>
      </p:sp>
      <p:pic>
        <p:nvPicPr>
          <p:cNvPr id="29698" name="Picture 2" descr="E:\мама2\ФЛЕШКА\неделя игры\пятница\DSC008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428869"/>
            <a:ext cx="2756630" cy="3500461"/>
          </a:xfrm>
          <a:prstGeom prst="rect">
            <a:avLst/>
          </a:prstGeom>
          <a:noFill/>
        </p:spPr>
      </p:pic>
      <p:pic>
        <p:nvPicPr>
          <p:cNvPr id="29700" name="Picture 4" descr="E:\мама2\ФЛЕШКА\неделя игры\пятница\DSC00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428868"/>
            <a:ext cx="4667283" cy="35004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928662" y="6215082"/>
            <a:ext cx="7572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Участие родителей в неделе«Игры и игрушки»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E:\мама2\ФЛЕШКА\неделя игры\куклы\DSC008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4667282" cy="3500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5" name="Picture 2" descr="E:\мама2\ФЛЕШКА\неделя игры\куклы\DSC00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143249"/>
            <a:ext cx="4572032" cy="342902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42910" y="5715016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Знакомимся с играми детства  бабушек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20" y="642918"/>
            <a:ext cx="84296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Народные игры являются неотъемлемой частью духовно- нравственного воспитания дошкольников. В них отражается образ жизни людей, их труд, быт, национальные устои.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мама2\оформления\мое оформление\IMG_3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4714908" cy="50006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14942" y="2500306"/>
            <a:ext cx="371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Собираем игры, фотографии  детства родителей  для совместного оформления газеты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7772400" cy="107157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B6ACF2"/>
                </a:solidFill>
              </a:rPr>
              <a:t>Основные направления и ценностные основы духовно-нравственного развития: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785926"/>
            <a:ext cx="7772400" cy="642942"/>
          </a:xfrm>
        </p:spPr>
        <p:txBody>
          <a:bodyPr/>
          <a:lstStyle/>
          <a:p>
            <a:pPr lvl="0"/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воспитание уважительного отношения к труду. </a:t>
            </a:r>
          </a:p>
          <a:p>
            <a:endParaRPr lang="ru-RU" dirty="0"/>
          </a:p>
        </p:txBody>
      </p:sp>
      <p:pic>
        <p:nvPicPr>
          <p:cNvPr id="6146" name="Picture 2" descr="G:\Ирина Евг\Фото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357430"/>
            <a:ext cx="3643338" cy="2324199"/>
          </a:xfrm>
          <a:prstGeom prst="rect">
            <a:avLst/>
          </a:prstGeom>
          <a:noFill/>
        </p:spPr>
      </p:pic>
      <p:pic>
        <p:nvPicPr>
          <p:cNvPr id="6147" name="Picture 3" descr="G:\Ирина Евг\Фото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643314"/>
            <a:ext cx="3807451" cy="2428892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28596" y="2357430"/>
            <a:ext cx="35004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Занятие «Знакомство с профессией врача»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4857760"/>
            <a:ext cx="358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Мама - врач оказывает помощь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52863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Взрослый показывает собственным примером положительное отношение к работе, к окружающим людям, к детям.</a:t>
            </a:r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42926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latin typeface="Calibri" pitchFamily="34" charset="0"/>
                <a:cs typeface="Calibri" pitchFamily="34" charset="0"/>
              </a:rPr>
              <a:t>Актуальность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74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         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настоящее время современное российское общество остро переживает кризис духовно-нравственных идеалов. И самая большая опасность, подстерегающая наше общество сегодня – в разрушении личности. Ныне материальные ценности доминируют над духовными, поэтому у детей искажены представления о доброте, милосердии, великодушии, справедливости, гражданственности и  патриотизме. </a:t>
            </a:r>
          </a:p>
          <a:p>
            <a:pPr>
              <a:buNone/>
            </a:pP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Основой духовно-нравственного воспитания является духовная культура общества, семьи и образовательного </a:t>
            </a:r>
            <a:r>
              <a:rPr lang="ru-RU" sz="18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учреждения , </a:t>
            </a: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где живёт ребёнок и где происходит его становление и развитие. Тот дух, который царит в семье и в детском саду, которым живут родители и воспитатели - люди, составляющие ближайшее социальное окружение ребёнка, оказывается определяющим в формировании внутреннего мира ребёнка .</a:t>
            </a:r>
          </a:p>
          <a:p>
            <a:pPr>
              <a:buNone/>
            </a:pPr>
            <a:r>
              <a:rPr lang="ru-RU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.       Положительных результатов в воспитании ребёнка можно достичь благодаря согласованным действиям воспитателя и семьи, развитию интереса родителей к вопросам воспитания.</a:t>
            </a: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E:\мама2\фото\поделки из овощей10г\SDC10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500306"/>
            <a:ext cx="1785950" cy="1339463"/>
          </a:xfrm>
          <a:prstGeom prst="rect">
            <a:avLst/>
          </a:prstGeom>
          <a:noFill/>
        </p:spPr>
      </p:pic>
      <p:pic>
        <p:nvPicPr>
          <p:cNvPr id="40964" name="Picture 4" descr="E:\мама2\фото\поделки из овощей10г\SDC10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428736"/>
            <a:ext cx="1714512" cy="1285884"/>
          </a:xfrm>
          <a:prstGeom prst="rect">
            <a:avLst/>
          </a:prstGeom>
          <a:noFill/>
        </p:spPr>
      </p:pic>
      <p:pic>
        <p:nvPicPr>
          <p:cNvPr id="40966" name="Picture 6" descr="E:\мама2\фото\поделки из овощей10г\SDC10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214686"/>
            <a:ext cx="1714512" cy="1285884"/>
          </a:xfrm>
          <a:prstGeom prst="rect">
            <a:avLst/>
          </a:prstGeom>
          <a:noFill/>
        </p:spPr>
      </p:pic>
      <p:pic>
        <p:nvPicPr>
          <p:cNvPr id="40971" name="Picture 11" descr="E:\мама2\фото разные\фото\DCIM\125___12\IMG_2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29819">
            <a:off x="4364694" y="1799907"/>
            <a:ext cx="1500198" cy="2000264"/>
          </a:xfrm>
          <a:prstGeom prst="rect">
            <a:avLst/>
          </a:prstGeom>
          <a:noFill/>
        </p:spPr>
      </p:pic>
      <p:pic>
        <p:nvPicPr>
          <p:cNvPr id="40973" name="Picture 13" descr="E:\мама2\фото разные\фото\DCIM\125___12\IMG_2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32638">
            <a:off x="6918529" y="1328578"/>
            <a:ext cx="1571618" cy="2095490"/>
          </a:xfrm>
          <a:prstGeom prst="rect">
            <a:avLst/>
          </a:prstGeom>
          <a:noFill/>
        </p:spPr>
      </p:pic>
      <p:pic>
        <p:nvPicPr>
          <p:cNvPr id="40975" name="Picture 15" descr="E:\мама2\фото разные\фото\DCIM\125___12\IMG_29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91915">
            <a:off x="7211092" y="3506689"/>
            <a:ext cx="1440301" cy="1920401"/>
          </a:xfrm>
          <a:prstGeom prst="rect">
            <a:avLst/>
          </a:prstGeom>
          <a:noFill/>
        </p:spPr>
      </p:pic>
      <p:pic>
        <p:nvPicPr>
          <p:cNvPr id="16" name="Picture 10" descr="E:\мама2\фото разные\фото\DCIM\125___12\IMG_29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2" y="3143248"/>
            <a:ext cx="1857356" cy="1393017"/>
          </a:xfrm>
          <a:prstGeom prst="rect">
            <a:avLst/>
          </a:prstGeom>
          <a:noFill/>
        </p:spPr>
      </p:pic>
      <p:pic>
        <p:nvPicPr>
          <p:cNvPr id="40976" name="Picture 16" descr="E:\мама2\фото разные\фото\DCIM\125___12\IMG_29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041491">
            <a:off x="4345508" y="4217168"/>
            <a:ext cx="1428742" cy="1904989"/>
          </a:xfrm>
          <a:prstGeom prst="rect">
            <a:avLst/>
          </a:prstGeom>
          <a:noFill/>
        </p:spPr>
      </p:pic>
      <p:pic>
        <p:nvPicPr>
          <p:cNvPr id="18" name="Picture 14" descr="E:\мама2\фото разные\фото\DCIM\125___12\IMG_29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2" y="4714884"/>
            <a:ext cx="1809762" cy="1357322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500042"/>
            <a:ext cx="9001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Вернисаж совместного творчества родителей и детей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5786" y="6488668"/>
            <a:ext cx="3071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«Что нам осень принесла»</a:t>
            </a:r>
            <a:endParaRPr lang="ru-RU" dirty="0"/>
          </a:p>
        </p:txBody>
      </p:sp>
      <p:pic>
        <p:nvPicPr>
          <p:cNvPr id="21" name="Picture 2" descr="E:\мама2\фото\поделки из овощей10г\SDC109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34" y="4071942"/>
            <a:ext cx="1905013" cy="1428760"/>
          </a:xfrm>
          <a:prstGeom prst="rect">
            <a:avLst/>
          </a:prstGeom>
          <a:noFill/>
        </p:spPr>
      </p:pic>
      <p:pic>
        <p:nvPicPr>
          <p:cNvPr id="22" name="Picture 5" descr="E:\мама2\фото\поделки из овощей10г\SDC1092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5072074"/>
            <a:ext cx="1905014" cy="142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мама2\фото\оформления\IMG_2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500306"/>
            <a:ext cx="7308926" cy="4071966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85786" y="857232"/>
            <a:ext cx="7000924" cy="1477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духовно- нравственном воспитании огромное значение имеет пример взрослых, особенно близких людей.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«Ребёнок учится тому,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Что видит у себя в дому,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Родители пример ему».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50272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Педагогическая культура родителей – </a:t>
            </a:r>
            <a:b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один из самых действенных факторов духовно-нравственного </a:t>
            </a:r>
            <a:b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развития, воспитания и социализации детей дошкольного возраста.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142976" y="14285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 descr="G:\букл\справк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500174"/>
            <a:ext cx="3243117" cy="2357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G:\букл\справка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633" y="1520608"/>
            <a:ext cx="3291987" cy="239297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G:\букл\справ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7087">
            <a:off x="4915265" y="3611053"/>
            <a:ext cx="3197047" cy="2323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3" descr="G:\букл\справка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13799">
            <a:off x="509517" y="3701877"/>
            <a:ext cx="3225687" cy="23447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428596" y="6357958"/>
            <a:ext cx="8715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Буклеты для родителей о воспитании доброты, «Патриотическое воспитание».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844877"/>
            <a:ext cx="8215370" cy="565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2000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Роль семьи в духовно-нравственном становлении растущей личности огромна и только совместная работа с родителями даёт ощутимые результаты.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Совместная деятельность способствует усвоению детьми системы  базовых ценностей.   </a:t>
            </a:r>
            <a:r>
              <a:rPr lang="ru-RU" sz="2000" b="1" dirty="0" smtClean="0">
                <a:solidFill>
                  <a:srgbClr val="7030A0"/>
                </a:solidFill>
              </a:rPr>
              <a:t/>
            </a:r>
            <a:br>
              <a:rPr lang="ru-RU" sz="2000" b="1" dirty="0" smtClean="0">
                <a:solidFill>
                  <a:srgbClr val="7030A0"/>
                </a:solidFill>
              </a:rPr>
            </a:b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Участвуя в совместных детско-родительских занятиях, родители учатся конструктивному взаимодействию, имеют возможность посмотреть на своего ребенка со стороны, в незнакомой для них ситуации, видят модели взаимодействия в других семьях.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Количество заинтересованных родителей, участвующих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 совместных мероприятиях возрастает 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Духовно-нравственное воспитание процесс долговременный, предполагающий внутреннее изменение каждого участника, который может найти отражение не здесь и не сейчас, в дошкольном детстве, а гораздо позднее, что затрудняет оценку эффективности проводимой деятельности, но не уменьшает значимости этой работы.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28670"/>
            <a:ext cx="7772400" cy="1643075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Ткачева Ирина Евгеньевна – воспитатель МБДОУ детский сад № 2 «Вишенка»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7422" y="2643182"/>
            <a:ext cx="4143404" cy="32956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:\ФОТКИ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709761"/>
            <a:ext cx="4143404" cy="3214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142984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условиях перехода на ФГОС дошкольного образования,    определены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задачи духовно-нравственного воспитания детей дошкольного возраста:  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начал патриотизма и гражданственности; 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гуманного отношения к людям и окружающей природе;  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духовно-нравственного отношения   и чувства сопричастности  к культурному наследию своего народа;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уважение к своей нации; 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понимание своих национальных особенностей;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чувства собственного достоинства как представителя своего народа;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уважение к представителям других национальностей;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формирование положительных, доброжелательных, коллективных  взаимоотношений;</a:t>
            </a:r>
          </a:p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воспитание уважительного отношения к труду.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786874" cy="16383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  Взаимодействие ДОО и семьи по созданию условий для духовно-нравственного воспитания детей дошкольного возраста</a:t>
            </a:r>
            <a:br>
              <a:rPr lang="ru-RU" sz="2400" b="1" dirty="0" smtClean="0"/>
            </a:b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02" y="1571612"/>
          <a:ext cx="8643998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5"/>
            <a:ext cx="7993091" cy="785819"/>
          </a:xfrm>
        </p:spPr>
        <p:txBody>
          <a:bodyPr/>
          <a:lstStyle/>
          <a:p>
            <a:r>
              <a:rPr lang="ru-RU" sz="2800" dirty="0" smtClean="0">
                <a:solidFill>
                  <a:srgbClr val="B6ACF2"/>
                </a:solidFill>
              </a:rPr>
              <a:t>Основные направления и ценностные основы духовно-нравственного развития: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571612"/>
            <a:ext cx="8358246" cy="428628"/>
          </a:xfrm>
        </p:spPr>
        <p:txBody>
          <a:bodyPr>
            <a:normAutofit/>
          </a:bodyPr>
          <a:lstStyle/>
          <a:p>
            <a:pPr marL="342900" lvl="0" indent="-339725" algn="r">
              <a:lnSpc>
                <a:spcPct val="80000"/>
              </a:lnSpc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ru-RU" sz="2000" dirty="0" smtClean="0">
                <a:solidFill>
                  <a:srgbClr val="BA3C0A"/>
                </a:solidFill>
              </a:rPr>
              <a:t> </a:t>
            </a:r>
            <a:r>
              <a:rPr lang="ru-RU" sz="2400" dirty="0" smtClean="0">
                <a:solidFill>
                  <a:srgbClr val="BA3C0A"/>
                </a:solidFill>
                <a:latin typeface="Arial" pitchFamily="34" charset="0"/>
                <a:cs typeface="Arial" pitchFamily="34" charset="0"/>
              </a:rPr>
              <a:t>Формирование начал гражданственности и патриотизма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39725">
              <a:lnSpc>
                <a:spcPct val="80000"/>
              </a:lnSpc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ru-RU" sz="2000" dirty="0" smtClean="0">
              <a:solidFill>
                <a:srgbClr val="BA3C0A"/>
              </a:solidFill>
            </a:endParaRPr>
          </a:p>
          <a:p>
            <a:endParaRPr lang="ru-RU" dirty="0"/>
          </a:p>
        </p:txBody>
      </p:sp>
      <p:pic>
        <p:nvPicPr>
          <p:cNvPr id="1027" name="Picture 3" descr="E:\мама2\фотки\фотки\Изображение 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4500594" cy="350046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214942" y="4286256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 страницам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Армейского альбома дедушки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14942" y="2357430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            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Занятие </a:t>
            </a:r>
          </a:p>
          <a:p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«Армия- защитница Отечества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568997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Сегодняшние дошкольники – будущее нашей страны. Их завтрашний уровень духовно – нравственного сознания, патриотической гордости закладывается сейчас.</a:t>
            </a:r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Формирование духовности невозможно без воспитания любви к Отечеству, без знания истории своей страны, традиций народа.  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Ирина Евг\Фото 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21935">
            <a:off x="1112454" y="1149603"/>
            <a:ext cx="1503025" cy="220443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G:\Ирина Евг\Фото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99103">
            <a:off x="1969912" y="3153112"/>
            <a:ext cx="1669803" cy="237734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G:\Ирина Евг\Фото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928935"/>
            <a:ext cx="1571636" cy="21620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G:\Ирина Евг\Фото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071546"/>
            <a:ext cx="2315705" cy="1714512"/>
          </a:xfrm>
          <a:prstGeom prst="rect">
            <a:avLst/>
          </a:prstGeom>
          <a:noFill/>
          <a:ln w="6350">
            <a:solidFill>
              <a:srgbClr val="00B0F0"/>
            </a:solidFill>
          </a:ln>
        </p:spPr>
      </p:pic>
      <p:pic>
        <p:nvPicPr>
          <p:cNvPr id="1031" name="Picture 7" descr="G:\Ирина Евг\Фото 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26606">
            <a:off x="4341009" y="3645364"/>
            <a:ext cx="2120934" cy="162059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G:\Ирина Евг\Фото 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1714488"/>
            <a:ext cx="2402357" cy="15716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G:\Ирина Евг\Фото 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047919">
            <a:off x="6210823" y="3629581"/>
            <a:ext cx="2320619" cy="182334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857356" y="571480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Оформление мини альбома  « Мой папа»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786454"/>
            <a:ext cx="84296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Основными и обязательными условиями формирования нравственной личности является: формирование у воспитанника  морального сознания, долга, чести и достоинства, уважения к труду, патриотических чувств и убеждений</a:t>
            </a:r>
            <a:r>
              <a:rPr lang="ru-RU" sz="1600" b="1" dirty="0" smtClean="0">
                <a:solidFill>
                  <a:srgbClr val="7030A0"/>
                </a:solidFill>
              </a:rPr>
              <a:t>, </a:t>
            </a:r>
            <a:r>
              <a:rPr lang="ru-RU" sz="1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воспитание  чувства  почтения и любви к родителям </a:t>
            </a:r>
            <a:endParaRPr lang="ru-RU" sz="1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71480"/>
            <a:ext cx="7772400" cy="571504"/>
          </a:xfrm>
        </p:spPr>
        <p:txBody>
          <a:bodyPr/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Фотовыставка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latin typeface="Arial" pitchFamily="34" charset="0"/>
                <a:cs typeface="Arial" pitchFamily="34" charset="0"/>
              </a:rPr>
              <a:t>«Мой поселок»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71546"/>
            <a:ext cx="7772400" cy="42862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Родители и дети собирают фотографии, оформляем альбом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Users\PC\Desktop\IMG_4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1428736"/>
            <a:ext cx="2857520" cy="2143061"/>
          </a:xfrm>
          <a:prstGeom prst="rect">
            <a:avLst/>
          </a:prstGeom>
          <a:noFill/>
        </p:spPr>
      </p:pic>
      <p:pic>
        <p:nvPicPr>
          <p:cNvPr id="38915" name="Picture 3" descr="C:\Users\PC\Desktop\IMG_4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928934"/>
            <a:ext cx="1428760" cy="1887535"/>
          </a:xfrm>
          <a:prstGeom prst="rect">
            <a:avLst/>
          </a:prstGeom>
          <a:noFill/>
        </p:spPr>
      </p:pic>
      <p:pic>
        <p:nvPicPr>
          <p:cNvPr id="38917" name="Picture 5" descr="E:\мама2\ФЛЕШКА\Ставрово\DSC02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428736"/>
            <a:ext cx="1524011" cy="1143008"/>
          </a:xfrm>
          <a:prstGeom prst="rect">
            <a:avLst/>
          </a:prstGeom>
          <a:noFill/>
        </p:spPr>
      </p:pic>
      <p:pic>
        <p:nvPicPr>
          <p:cNvPr id="38918" name="Picture 6" descr="E:\мама2\ФЛЕШКА\Ставрово\DSC00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2428868"/>
            <a:ext cx="1785950" cy="1339463"/>
          </a:xfrm>
          <a:prstGeom prst="rect">
            <a:avLst/>
          </a:prstGeom>
          <a:noFill/>
        </p:spPr>
      </p:pic>
      <p:pic>
        <p:nvPicPr>
          <p:cNvPr id="38919" name="Picture 7" descr="E:\мама2\ФЛЕШКА\Ставрово\DSC009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3643314"/>
            <a:ext cx="1785950" cy="1339463"/>
          </a:xfrm>
          <a:prstGeom prst="rect">
            <a:avLst/>
          </a:prstGeom>
          <a:noFill/>
        </p:spPr>
      </p:pic>
      <p:pic>
        <p:nvPicPr>
          <p:cNvPr id="38920" name="Picture 8" descr="E:\мама2\ФЛЕШКА\Ставрово\DSC009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429132"/>
            <a:ext cx="1785950" cy="1339463"/>
          </a:xfrm>
          <a:prstGeom prst="rect">
            <a:avLst/>
          </a:prstGeom>
          <a:noFill/>
        </p:spPr>
      </p:pic>
      <p:pic>
        <p:nvPicPr>
          <p:cNvPr id="38921" name="Picture 9" descr="E:\мама2\ФЛЕШКА\Ставрово\DSC009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1643050"/>
            <a:ext cx="1428760" cy="1071570"/>
          </a:xfrm>
          <a:prstGeom prst="rect">
            <a:avLst/>
          </a:prstGeom>
          <a:noFill/>
        </p:spPr>
      </p:pic>
      <p:pic>
        <p:nvPicPr>
          <p:cNvPr id="38924" name="Picture 12" descr="E:\мама2\ФЛЕШКА\Ставрово\DSC009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14" y="2428868"/>
            <a:ext cx="1571636" cy="1178727"/>
          </a:xfrm>
          <a:prstGeom prst="rect">
            <a:avLst/>
          </a:prstGeom>
          <a:noFill/>
        </p:spPr>
      </p:pic>
      <p:pic>
        <p:nvPicPr>
          <p:cNvPr id="38925" name="Picture 13" descr="E:\мама2\ФЛЕШКА\Новая папка (3)\фото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3143248"/>
            <a:ext cx="1643074" cy="1232306"/>
          </a:xfrm>
          <a:prstGeom prst="rect">
            <a:avLst/>
          </a:prstGeom>
          <a:noFill/>
        </p:spPr>
      </p:pic>
      <p:pic>
        <p:nvPicPr>
          <p:cNvPr id="38926" name="Picture 14" descr="E:\мама2\ФЛЕШКА\Новая папка (3)\DSC0092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24" y="4286256"/>
            <a:ext cx="1785950" cy="133946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71472" y="5786454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Чтобы пробудить у дошкольника духовные чувства, необходимо знакомить детей с достопримечательностями своего поселка, рассказывать им о природе, о тех местах, где он родился и живет.</a:t>
            </a:r>
            <a:endParaRPr lang="ru-RU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714356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Участие родителей в проектной деятельности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«Край мой – капелька России»</a:t>
            </a:r>
            <a:endParaRPr lang="ru-RU" sz="2000" dirty="0"/>
          </a:p>
        </p:txBody>
      </p:sp>
      <p:pic>
        <p:nvPicPr>
          <p:cNvPr id="6" name="Picture 2" descr="C:\Users\ПК\Desktop\Фото4\IMG_3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62090">
            <a:off x="785786" y="1785926"/>
            <a:ext cx="2714644" cy="203598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7" name="Picture 4" descr="C:\Users\ПК\Desktop\Фото4\IMG_3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54762">
            <a:off x="5689049" y="1959156"/>
            <a:ext cx="2732303" cy="209282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9" name="Picture 2" descr="C:\Users\ПК\Desktop\Фото4\IMG_3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0454">
            <a:off x="857224" y="4500570"/>
            <a:ext cx="2714644" cy="203598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0" name="Picture 3" descr="C:\Users\ПК\Desktop\Фото4\IMG_38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4441">
            <a:off x="5637316" y="4524398"/>
            <a:ext cx="2857520" cy="214314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2928926" y="3357562"/>
            <a:ext cx="3071834" cy="1357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Игра – викторина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«Знатоки Владимирского края»</a:t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мама2\фото разные\фото\DCIM\139___03\IMG_3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357694"/>
            <a:ext cx="2952770" cy="221457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39940" name="Picture 4" descr="E:\мама2\фото разные\фото\DCIM\139___03\IMG_3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3000396" cy="225029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2" name="Picture 2" descr="E:\мама2\фото разные\фото\DCIM\139___03\IMG_3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928933"/>
            <a:ext cx="3214710" cy="241103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3" name="Picture 5" descr="C:\Users\ПК\Desktop\пос фото\IMG_38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357298"/>
            <a:ext cx="2786082" cy="216695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357687" y="5500702"/>
            <a:ext cx="3857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«Домашнее задание»: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Оформление газет и составление рассказов по теме: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«Они прославили наш край»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2048</TotalTime>
  <Words>797</Words>
  <Application>Microsoft Office PowerPoint</Application>
  <PresentationFormat>Экран (4:3)</PresentationFormat>
  <Paragraphs>86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 </vt:lpstr>
      <vt:lpstr>Актуальность </vt:lpstr>
      <vt:lpstr>Слайд 3</vt:lpstr>
      <vt:lpstr>  Взаимодействие ДОО и семьи по созданию условий для духовно-нравственного воспитания детей дошкольного возраста </vt:lpstr>
      <vt:lpstr>Основные направления и ценностные основы духовно-нравственного развития:</vt:lpstr>
      <vt:lpstr>Слайд 6</vt:lpstr>
      <vt:lpstr>Фотовыставка «Мой поселок»</vt:lpstr>
      <vt:lpstr>Слайд 8</vt:lpstr>
      <vt:lpstr>Слайд 9</vt:lpstr>
      <vt:lpstr>Основные направления и ценностные основы духовно-нравственного развития :</vt:lpstr>
      <vt:lpstr>Слайд 11</vt:lpstr>
      <vt:lpstr>Слайд 12</vt:lpstr>
      <vt:lpstr>Слайд 13</vt:lpstr>
      <vt:lpstr>Слайд 14</vt:lpstr>
      <vt:lpstr>Слайд 15</vt:lpstr>
      <vt:lpstr>Основные направления и ценностные основы духовно-нравственного развития:</vt:lpstr>
      <vt:lpstr>Слайд 17</vt:lpstr>
      <vt:lpstr>Слайд 18</vt:lpstr>
      <vt:lpstr> Основные направления и ценностные основы духовно-нравственного развития:</vt:lpstr>
      <vt:lpstr>Слайд 20</vt:lpstr>
      <vt:lpstr>Слайд 21</vt:lpstr>
      <vt:lpstr>Слайд 22</vt:lpstr>
      <vt:lpstr>Слайд 23</vt:lpstr>
      <vt:lpstr>Автор:  Ткачева Ирина Евгеньевна – воспитатель МБДОУ детский сад № 2 «Вишенка»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Admin</cp:lastModifiedBy>
  <cp:revision>179</cp:revision>
  <dcterms:created xsi:type="dcterms:W3CDTF">2014-11-12T19:08:22Z</dcterms:created>
  <dcterms:modified xsi:type="dcterms:W3CDTF">2014-11-27T08:05:56Z</dcterms:modified>
</cp:coreProperties>
</file>