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4"/>
  </p:notesMasterIdLst>
  <p:sldIdLst>
    <p:sldId id="256" r:id="rId2"/>
    <p:sldId id="282" r:id="rId3"/>
    <p:sldId id="262" r:id="rId4"/>
    <p:sldId id="270" r:id="rId5"/>
    <p:sldId id="277" r:id="rId6"/>
    <p:sldId id="258" r:id="rId7"/>
    <p:sldId id="263" r:id="rId8"/>
    <p:sldId id="264" r:id="rId9"/>
    <p:sldId id="274" r:id="rId10"/>
    <p:sldId id="272" r:id="rId11"/>
    <p:sldId id="266" r:id="rId12"/>
    <p:sldId id="267" r:id="rId13"/>
    <p:sldId id="290" r:id="rId14"/>
    <p:sldId id="276" r:id="rId15"/>
    <p:sldId id="275" r:id="rId16"/>
    <p:sldId id="278" r:id="rId17"/>
    <p:sldId id="280" r:id="rId18"/>
    <p:sldId id="289" r:id="rId19"/>
    <p:sldId id="283" r:id="rId20"/>
    <p:sldId id="286" r:id="rId21"/>
    <p:sldId id="288" r:id="rId22"/>
    <p:sldId id="28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94349" autoAdjust="0"/>
  </p:normalViewPr>
  <p:slideViewPr>
    <p:cSldViewPr>
      <p:cViewPr varScale="1">
        <p:scale>
          <a:sx n="86" d="100"/>
          <a:sy n="86" d="100"/>
        </p:scale>
        <p:origin x="-66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057EB9-06CF-42C0-87C4-12C665B1175D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0CF658-4253-4948-B5AB-5D98565606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CF658-4253-4948-B5AB-5D98565606C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CF658-4253-4948-B5AB-5D98565606C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CF658-4253-4948-B5AB-5D98565606C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CF658-4253-4948-B5AB-5D98565606C4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CF658-4253-4948-B5AB-5D98565606C4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248ED-74CD-4FBB-9309-E8BCAAF6908B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FB02-96F2-4CF8-B72D-BF2465D915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248ED-74CD-4FBB-9309-E8BCAAF6908B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FB02-96F2-4CF8-B72D-BF2465D915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248ED-74CD-4FBB-9309-E8BCAAF6908B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FB02-96F2-4CF8-B72D-BF2465D915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248ED-74CD-4FBB-9309-E8BCAAF6908B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FB02-96F2-4CF8-B72D-BF2465D915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248ED-74CD-4FBB-9309-E8BCAAF6908B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FB02-96F2-4CF8-B72D-BF2465D915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248ED-74CD-4FBB-9309-E8BCAAF6908B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FB02-96F2-4CF8-B72D-BF2465D915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248ED-74CD-4FBB-9309-E8BCAAF6908B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FB02-96F2-4CF8-B72D-BF2465D915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248ED-74CD-4FBB-9309-E8BCAAF6908B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FB02-96F2-4CF8-B72D-BF2465D915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248ED-74CD-4FBB-9309-E8BCAAF6908B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FB02-96F2-4CF8-B72D-BF2465D915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248ED-74CD-4FBB-9309-E8BCAAF6908B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FB02-96F2-4CF8-B72D-BF2465D915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248ED-74CD-4FBB-9309-E8BCAAF6908B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4BAFB02-96F2-4CF8-B72D-BF2465D915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55248ED-74CD-4FBB-9309-E8BCAAF6908B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BAFB02-96F2-4CF8-B72D-BF2465D9156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14348" y="714356"/>
            <a:ext cx="778674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«Край мой - капелька России»</a:t>
            </a:r>
            <a:endParaRPr lang="ru-RU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7" name="Picture 3" descr="C:\Users\ПК\Desktop\i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500306"/>
            <a:ext cx="3643337" cy="400052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714876" y="2571744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В рамках тематической недели: «Мы живем в России»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43504" y="4929198"/>
            <a:ext cx="4000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Муниципальное бюджетное дошкольное  образовательное учреждение</a:t>
            </a:r>
          </a:p>
          <a:p>
            <a:r>
              <a:rPr lang="ru-RU" sz="1600" dirty="0" smtClean="0"/>
              <a:t> детский сад №2  «Вишенка» </a:t>
            </a:r>
            <a:r>
              <a:rPr lang="ru-RU" sz="1600" dirty="0" err="1" smtClean="0"/>
              <a:t>п.Ставрово</a:t>
            </a:r>
            <a:endParaRPr lang="ru-RU" sz="1600" dirty="0" smtClean="0"/>
          </a:p>
          <a:p>
            <a:r>
              <a:rPr lang="ru-RU" sz="1600" dirty="0" smtClean="0"/>
              <a:t>Подготовительная группа</a:t>
            </a:r>
          </a:p>
          <a:p>
            <a:r>
              <a:rPr lang="ru-RU" sz="1600" dirty="0" smtClean="0"/>
              <a:t>Воспитатель: Ткачева И.Е.</a:t>
            </a:r>
            <a:endParaRPr lang="ru-RU" sz="1600" dirty="0"/>
          </a:p>
        </p:txBody>
      </p:sp>
    </p:spTree>
  </p:cSld>
  <p:clrMapOvr>
    <a:masterClrMapping/>
  </p:clrMapOvr>
  <p:transition advTm="12282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704088"/>
            <a:ext cx="7258072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Их знает вся Россия  </a:t>
            </a:r>
            <a:endParaRPr lang="ru-RU" dirty="0"/>
          </a:p>
        </p:txBody>
      </p:sp>
      <p:pic>
        <p:nvPicPr>
          <p:cNvPr id="6" name="Picture 5" descr="C:\Users\ПК\Desktop\пос фото\IMG_38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67252"/>
            <a:ext cx="4038600" cy="3141134"/>
          </a:xfrm>
          <a:prstGeom prst="rect">
            <a:avLst/>
          </a:prstGeom>
          <a:noFill/>
        </p:spPr>
      </p:pic>
      <p:pic>
        <p:nvPicPr>
          <p:cNvPr id="26626" name="Picture 2" descr="C:\Users\ПК\Desktop\фото(2)\IMG_38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245058">
            <a:off x="5676133" y="2426877"/>
            <a:ext cx="1571636" cy="220945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286380" y="5143512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Солоухин В.А.- писатель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2000240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«Домашнее задание»</a:t>
            </a:r>
            <a:endParaRPr lang="ru-RU" dirty="0"/>
          </a:p>
        </p:txBody>
      </p:sp>
    </p:spTree>
  </p:cSld>
  <p:clrMapOvr>
    <a:masterClrMapping/>
  </p:clrMapOvr>
  <p:transition advTm="7515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Они прославили наш край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«Тяжело в ученье - легко в бою»</a:t>
            </a:r>
          </a:p>
          <a:p>
            <a:pPr>
              <a:buNone/>
            </a:pPr>
            <a:endParaRPr lang="ru-RU" sz="28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</a:rPr>
              <a:t>Суворов А.В.- полководец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5" name="Picture 4" descr="C:\Users\ПК\Desktop\пос фото\IMG_372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23344"/>
            <a:ext cx="4038600" cy="30289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00100" y="2143116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«Домашнее задание»</a:t>
            </a:r>
            <a:endParaRPr lang="ru-RU" dirty="0"/>
          </a:p>
        </p:txBody>
      </p:sp>
    </p:spTree>
  </p:cSld>
  <p:clrMapOvr>
    <a:masterClrMapping/>
  </p:clrMapOvr>
  <p:transition advTm="7297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8"/>
          </a:xfrm>
        </p:spPr>
        <p:txBody>
          <a:bodyPr/>
          <a:lstStyle/>
          <a:p>
            <a:pPr algn="ctr"/>
            <a:r>
              <a:rPr lang="ru-RU" dirty="0" smtClean="0"/>
              <a:t>Богатырь Илья Муромец</a:t>
            </a:r>
            <a:endParaRPr lang="ru-RU" dirty="0"/>
          </a:p>
        </p:txBody>
      </p:sp>
      <p:pic>
        <p:nvPicPr>
          <p:cNvPr id="24578" name="Picture 2" descr="C:\Users\ПК\Desktop\пос фото\IMG_38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500438"/>
            <a:ext cx="4038600" cy="3028950"/>
          </a:xfrm>
          <a:prstGeom prst="rect">
            <a:avLst/>
          </a:prstGeom>
          <a:noFill/>
        </p:spPr>
      </p:pic>
      <p:pic>
        <p:nvPicPr>
          <p:cNvPr id="24580" name="Picture 4" descr="C:\Users\ПК\Desktop\пос фото\IMG_38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928802"/>
            <a:ext cx="4038600" cy="3009112"/>
          </a:xfrm>
          <a:prstGeom prst="rect">
            <a:avLst/>
          </a:prstGeom>
          <a:noFill/>
        </p:spPr>
      </p:pic>
      <p:pic>
        <p:nvPicPr>
          <p:cNvPr id="1027" name="Picture 3" descr="C:\Users\ПК\Desktop\5AWC-B_d6qQ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1500174"/>
            <a:ext cx="2489204" cy="1873253"/>
          </a:xfrm>
          <a:prstGeom prst="rect">
            <a:avLst/>
          </a:prstGeom>
          <a:noFill/>
        </p:spPr>
      </p:pic>
    </p:spTree>
  </p:cSld>
  <p:clrMapOvr>
    <a:masterClrMapping/>
  </p:clrMapOvr>
  <p:transition advTm="511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1000108"/>
            <a:ext cx="67151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Знакомимся с творчеством писателей Владимирского края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ПК\Desktop\фото(2)\IMG_38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357430"/>
            <a:ext cx="2714644" cy="3143272"/>
          </a:xfrm>
          <a:prstGeom prst="rect">
            <a:avLst/>
          </a:prstGeom>
          <a:noFill/>
        </p:spPr>
      </p:pic>
      <p:pic>
        <p:nvPicPr>
          <p:cNvPr id="3076" name="Picture 4" descr="C:\Users\ПК\Desktop\фото(2)\IMG_38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386965">
            <a:off x="483864" y="3088673"/>
            <a:ext cx="2324470" cy="3214710"/>
          </a:xfrm>
          <a:prstGeom prst="rect">
            <a:avLst/>
          </a:prstGeom>
          <a:noFill/>
        </p:spPr>
      </p:pic>
      <p:pic>
        <p:nvPicPr>
          <p:cNvPr id="3078" name="Picture 6" descr="C:\Users\ПК\Desktop\фото(2)\IMG_38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515827">
            <a:off x="5772953" y="3361988"/>
            <a:ext cx="2357454" cy="3143272"/>
          </a:xfrm>
          <a:prstGeom prst="rect">
            <a:avLst/>
          </a:prstGeom>
          <a:noFill/>
        </p:spPr>
      </p:pic>
    </p:spTree>
  </p:cSld>
  <p:clrMapOvr>
    <a:masterClrMapping/>
  </p:clrMapOvr>
  <p:transition advTm="7219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</a:t>
            </a:r>
            <a:r>
              <a:rPr lang="ru-RU" dirty="0" smtClean="0">
                <a:solidFill>
                  <a:srgbClr val="FF0000"/>
                </a:solidFill>
              </a:rPr>
              <a:t>Моя малая Родина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8674" name="Picture 2" descr="G:\Ставрово\фот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000240"/>
            <a:ext cx="5852583" cy="438943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715140" y="5715017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Ставрово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472" y="3857628"/>
            <a:ext cx="18573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Малая родина —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Островок земли.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Под окном смородина,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Вишни расцвели.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Яблоня кудрявая,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А под ней скамья.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Ласковая, малая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Родина моя!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8" name="Picture 6" descr="C:\Users\ПК\Desktop\300834_b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071678"/>
            <a:ext cx="1262055" cy="1609717"/>
          </a:xfrm>
          <a:prstGeom prst="rect">
            <a:avLst/>
          </a:prstGeom>
          <a:noFill/>
        </p:spPr>
      </p:pic>
    </p:spTree>
  </p:cSld>
  <p:clrMapOvr>
    <a:masterClrMapping/>
  </p:clrMapOvr>
  <p:transition advTm="12547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7224" y="785794"/>
            <a:ext cx="7500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Моя малая Родина</a:t>
            </a:r>
            <a:endParaRPr lang="ru-RU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1" name="Picture 3" descr="D:\фотки\Ставрово люкс\P11408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286232"/>
            <a:ext cx="3643338" cy="2571768"/>
          </a:xfrm>
          <a:prstGeom prst="rect">
            <a:avLst/>
          </a:prstGeom>
          <a:noFill/>
        </p:spPr>
      </p:pic>
      <p:pic>
        <p:nvPicPr>
          <p:cNvPr id="27652" name="Picture 4" descr="D:\фотки\Ставрово люкс\P808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4286256"/>
            <a:ext cx="3571900" cy="2571744"/>
          </a:xfrm>
          <a:prstGeom prst="rect">
            <a:avLst/>
          </a:prstGeom>
          <a:noFill/>
        </p:spPr>
      </p:pic>
      <p:pic>
        <p:nvPicPr>
          <p:cNvPr id="27654" name="Picture 6" descr="D:\фотки\Ставрово люкс\P80800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428736"/>
            <a:ext cx="2071702" cy="2643206"/>
          </a:xfrm>
          <a:prstGeom prst="rect">
            <a:avLst/>
          </a:prstGeom>
          <a:noFill/>
        </p:spPr>
      </p:pic>
      <p:pic>
        <p:nvPicPr>
          <p:cNvPr id="27657" name="Picture 9" descr="D:\фотки\Ставрово люкс\P808008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1571612"/>
            <a:ext cx="3429024" cy="2500330"/>
          </a:xfrm>
          <a:prstGeom prst="rect">
            <a:avLst/>
          </a:prstGeom>
          <a:noFill/>
        </p:spPr>
      </p:pic>
      <p:pic>
        <p:nvPicPr>
          <p:cNvPr id="27658" name="Picture 10" descr="D:\фотки\Ставрово люкс\P808006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1500174"/>
            <a:ext cx="2786114" cy="2571768"/>
          </a:xfrm>
          <a:prstGeom prst="rect">
            <a:avLst/>
          </a:prstGeom>
          <a:noFill/>
        </p:spPr>
      </p:pic>
    </p:spTree>
  </p:cSld>
  <p:clrMapOvr>
    <a:masterClrMapping/>
  </p:clrMapOvr>
  <p:transition advTm="3234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   Экскурсия в Музей  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1746" name="Picture 2" descr="C:\Users\ПК\Desktop\фото\фото\DCIM\139___03\IMG_37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643314"/>
            <a:ext cx="2786081" cy="2571768"/>
          </a:xfrm>
          <a:prstGeom prst="rect">
            <a:avLst/>
          </a:prstGeom>
          <a:noFill/>
        </p:spPr>
      </p:pic>
      <p:pic>
        <p:nvPicPr>
          <p:cNvPr id="31747" name="Picture 3" descr="C:\Users\ПК\Desktop\фото\фото\DCIM\139___03\IMG_37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928934"/>
            <a:ext cx="2786082" cy="2428892"/>
          </a:xfrm>
          <a:prstGeom prst="rect">
            <a:avLst/>
          </a:prstGeom>
          <a:noFill/>
        </p:spPr>
      </p:pic>
      <p:pic>
        <p:nvPicPr>
          <p:cNvPr id="31748" name="Picture 4" descr="C:\Users\ПК\Desktop\фото\фото\DCIM\139___03\IMG_37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1928802"/>
            <a:ext cx="2500330" cy="2500330"/>
          </a:xfrm>
          <a:prstGeom prst="rect">
            <a:avLst/>
          </a:prstGeom>
          <a:noFill/>
        </p:spPr>
      </p:pic>
    </p:spTree>
  </p:cSld>
  <p:clrMapOvr>
    <a:masterClrMapping/>
  </p:clrMapOvr>
  <p:transition advTm="3437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    Экскурсия в библиотеку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2770" name="Picture 2" descr="C:\Users\ПК\Desktop\stavrovo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1" y="2786058"/>
            <a:ext cx="4110298" cy="307183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43108" y="521495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Прошлое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929454" y="428625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Настоящее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1" name="Picture 3" descr="D:\фотки\Ставрово люкс\P80800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857364"/>
            <a:ext cx="4286280" cy="350046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429520" y="4643447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Настоящее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857224" y="6215082"/>
            <a:ext cx="607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         Знакомство с историей поселка</a:t>
            </a:r>
            <a:endParaRPr lang="ru-RU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6157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928670"/>
            <a:ext cx="57150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Игра – викторина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 «Знатоки владимирского края»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dirty="0" smtClean="0">
                <a:solidFill>
                  <a:srgbClr val="0070C0"/>
                </a:solidFill>
              </a:rPr>
              <a:t> (Совместно с родителями</a:t>
            </a:r>
            <a:r>
              <a:rPr lang="ru-RU" sz="2000" dirty="0" smtClean="0">
                <a:solidFill>
                  <a:srgbClr val="0070C0"/>
                </a:solidFill>
              </a:rPr>
              <a:t>)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ПК\Desktop\Фото4\IMG_38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000372"/>
            <a:ext cx="3929090" cy="2946818"/>
          </a:xfrm>
          <a:prstGeom prst="rect">
            <a:avLst/>
          </a:prstGeom>
          <a:noFill/>
        </p:spPr>
      </p:pic>
      <p:pic>
        <p:nvPicPr>
          <p:cNvPr id="2051" name="Picture 3" descr="C:\Users\ПК\Desktop\Фото4\IMG_38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000240"/>
            <a:ext cx="3714744" cy="2786058"/>
          </a:xfrm>
          <a:prstGeom prst="rect">
            <a:avLst/>
          </a:prstGeom>
          <a:noFill/>
        </p:spPr>
      </p:pic>
    </p:spTree>
  </p:cSld>
  <p:clrMapOvr>
    <a:masterClrMapping/>
  </p:clrMapOvr>
  <p:transition advTm="5719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7972452" cy="121444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Игра – викторина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 «Знатоки владимирского края»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(Совместно с родителями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pic>
        <p:nvPicPr>
          <p:cNvPr id="1026" name="Picture 2" descr="C:\Users\ПК\Desktop\Фото4\IMG_384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320611"/>
            <a:ext cx="4286280" cy="3251661"/>
          </a:xfrm>
          <a:prstGeom prst="rect">
            <a:avLst/>
          </a:prstGeom>
          <a:noFill/>
        </p:spPr>
      </p:pic>
      <p:pic>
        <p:nvPicPr>
          <p:cNvPr id="1028" name="Picture 4" descr="C:\Users\ПК\Desktop\Фото4\IMG_38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643050"/>
            <a:ext cx="4286280" cy="3283108"/>
          </a:xfrm>
          <a:prstGeom prst="rect">
            <a:avLst/>
          </a:prstGeom>
          <a:noFill/>
        </p:spPr>
      </p:pic>
    </p:spTree>
  </p:cSld>
  <p:clrMapOvr>
    <a:masterClrMapping/>
  </p:clrMapOvr>
  <p:transition advTm="5093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285860"/>
            <a:ext cx="778674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8038" indent="-808038">
              <a:lnSpc>
                <a:spcPct val="150000"/>
              </a:lnSpc>
            </a:pP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Цель:   Воспитывать интерес и любовь к  родному краю, умение видеть прекрасное, гордиться им.</a:t>
            </a:r>
          </a:p>
          <a:p>
            <a:endParaRPr lang="ru-RU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ru-RU" sz="16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Задачи:</a:t>
            </a:r>
          </a:p>
          <a:p>
            <a:endParaRPr lang="ru-RU" sz="16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174625" indent="-174625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познакомить детей с  именами людей, прославивших владимирский край; обобщить и систематизировать знания детей о родном поселке, познакомить с историей поселка;</a:t>
            </a:r>
          </a:p>
          <a:p>
            <a:pPr marL="174625" indent="-174625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развивать у детей умение связно излагать свои мысли, умение обобщать и делать выводы;</a:t>
            </a:r>
          </a:p>
          <a:p>
            <a:pPr marL="174625" indent="-174625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воспитывать у детей любовь к малой родине, к родному краю и его истории</a:t>
            </a:r>
          </a:p>
          <a:p>
            <a:pPr marL="174625" indent="-174625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обогащать словарный запас: земляки, </a:t>
            </a:r>
            <a:r>
              <a:rPr lang="ru-RU" sz="16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владимирцы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174625" indent="-174625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Вовлечь родителей в образовательный процесс для совместной работы по изучению родного края.</a:t>
            </a:r>
          </a:p>
          <a:p>
            <a:pPr marL="174625" indent="-174625">
              <a:buFont typeface="Arial" pitchFamily="34" charset="0"/>
              <a:buChar char="•"/>
            </a:pPr>
            <a:endParaRPr lang="ru-RU" sz="16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ru-RU" sz="16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ru-RU" sz="16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ru-RU" sz="1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29328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Игра – викторина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 «Знатоки владимирского края»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000" dirty="0" smtClean="0"/>
              <a:t>(Совместно с родителями)</a:t>
            </a:r>
            <a:endParaRPr lang="ru-RU" sz="2000" dirty="0"/>
          </a:p>
        </p:txBody>
      </p:sp>
      <p:pic>
        <p:nvPicPr>
          <p:cNvPr id="4" name="Picture 2" descr="C:\Users\ПК\Desktop\Фото4\IMG_38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00438"/>
            <a:ext cx="4087298" cy="3065473"/>
          </a:xfrm>
          <a:prstGeom prst="rect">
            <a:avLst/>
          </a:prstGeom>
          <a:noFill/>
        </p:spPr>
      </p:pic>
      <p:pic>
        <p:nvPicPr>
          <p:cNvPr id="5" name="Picture 3" descr="C:\Users\ПК\Desktop\Фото4\IMG_38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143115"/>
            <a:ext cx="4476782" cy="3357587"/>
          </a:xfrm>
          <a:prstGeom prst="rect">
            <a:avLst/>
          </a:prstGeom>
          <a:noFill/>
        </p:spPr>
      </p:pic>
    </p:spTree>
  </p:cSld>
  <p:clrMapOvr>
    <a:masterClrMapping/>
  </p:clrMapOvr>
  <p:transition advTm="4891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571481"/>
            <a:ext cx="6643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Создаем макет поселка</a:t>
            </a:r>
            <a:endParaRPr lang="ru-RU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ПК\Desktop\Фото4\IMG_38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643314"/>
            <a:ext cx="4000528" cy="3000396"/>
          </a:xfrm>
          <a:prstGeom prst="rect">
            <a:avLst/>
          </a:prstGeom>
          <a:noFill/>
        </p:spPr>
      </p:pic>
      <p:pic>
        <p:nvPicPr>
          <p:cNvPr id="3075" name="Picture 3" descr="C:\Users\ПК\Desktop\Фото4\IMG_38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643050"/>
            <a:ext cx="4191029" cy="3143272"/>
          </a:xfrm>
          <a:prstGeom prst="rect">
            <a:avLst/>
          </a:prstGeom>
          <a:noFill/>
        </p:spPr>
      </p:pic>
    </p:spTree>
  </p:cSld>
  <p:clrMapOvr>
    <a:masterClrMapping/>
  </p:clrMapOvr>
  <p:transition advTm="4015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100" y="1428736"/>
            <a:ext cx="68580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Храни огонь родного очага!</a:t>
            </a:r>
            <a:endParaRPr lang="ru-RU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 не позарься на костры чужие.</a:t>
            </a:r>
            <a:endParaRPr lang="ru-RU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Таким законом наши предки жили</a:t>
            </a:r>
            <a:endParaRPr lang="ru-RU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 завещали нам через века:</a:t>
            </a:r>
            <a:endParaRPr lang="ru-RU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Храни огонь родного очага!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33796" name="Picture 4" descr="G:\Ставрово\DSC009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14422"/>
            <a:ext cx="8143932" cy="4964941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857356" y="4214818"/>
            <a:ext cx="48577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Храни огонь родного очага!</a:t>
            </a:r>
            <a:endParaRPr lang="ru-RU" sz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 не позарься на костры чужие.</a:t>
            </a:r>
            <a:endParaRPr lang="ru-RU" sz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Таким законом наши предки жили</a:t>
            </a:r>
            <a:endParaRPr lang="ru-RU" sz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 завещали нам через века:</a:t>
            </a:r>
            <a:endParaRPr lang="ru-RU" sz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Храни огонь родного очага!</a:t>
            </a:r>
            <a:endParaRPr lang="ru-RU" sz="3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00826" y="5715016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Ставрово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11485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такое Родина?</a:t>
            </a:r>
            <a:endParaRPr lang="ru-RU" dirty="0"/>
          </a:p>
        </p:txBody>
      </p:sp>
      <p:pic>
        <p:nvPicPr>
          <p:cNvPr id="3075" name="Picture 3" descr="C:\Users\ПК\Desktop\фото\фото\DCIM\139___03\IMG_37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14554"/>
            <a:ext cx="3614734" cy="3286148"/>
          </a:xfrm>
          <a:prstGeom prst="rect">
            <a:avLst/>
          </a:prstGeom>
          <a:noFill/>
        </p:spPr>
      </p:pic>
      <p:pic>
        <p:nvPicPr>
          <p:cNvPr id="3076" name="Picture 4" descr="C:\Users\ПК\Desktop\фото\фото\DCIM\139___03\IMG_37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62334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 advTm="2829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ПК\Desktop\фото(2)\IMG_38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071546"/>
            <a:ext cx="5929354" cy="42862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57356" y="5500702"/>
            <a:ext cx="6143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Родимая, родная сторона!</a:t>
            </a:r>
            <a:br>
              <a:rPr lang="ru-RU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ru-RU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Мой край берез и край озерной сини –</a:t>
            </a:r>
            <a:br>
              <a:rPr lang="ru-RU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Ты Родина, а родина одна.</a:t>
            </a:r>
            <a:r>
              <a:rPr lang="ru-RU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ru-RU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Ты маленькая капелька России!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Tm="8875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</a:t>
            </a:r>
            <a:r>
              <a:rPr lang="ru-RU" dirty="0" smtClean="0">
                <a:solidFill>
                  <a:srgbClr val="FF0000"/>
                </a:solidFill>
              </a:rPr>
              <a:t>Пословицы: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71678"/>
            <a:ext cx="8229600" cy="438912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70C0"/>
                </a:solidFill>
                <a:latin typeface="+mj-lt"/>
              </a:rPr>
              <a:t>Нет земли краше, чем сторонка наша.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70C0"/>
                </a:solidFill>
                <a:latin typeface="+mj-lt"/>
              </a:rPr>
              <a:t>Всякому мила своя сторона.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70C0"/>
                </a:solidFill>
                <a:latin typeface="+mj-lt"/>
              </a:rPr>
              <a:t>На чужой сторонушке и весна не красна.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70C0"/>
                </a:solidFill>
                <a:latin typeface="+mj-lt"/>
              </a:rPr>
              <a:t>Родина любимая, что мать родимая.</a:t>
            </a:r>
          </a:p>
          <a:p>
            <a:pPr lvl="0"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70C0"/>
                </a:solidFill>
                <a:latin typeface="+mj-lt"/>
              </a:rPr>
              <a:t>«Родная сторона — мать родная,  чужая  сторона — мачеха». </a:t>
            </a:r>
          </a:p>
          <a:p>
            <a:pPr>
              <a:buNone/>
            </a:pPr>
            <a:endParaRPr lang="ru-RU" dirty="0" smtClean="0">
              <a:solidFill>
                <a:srgbClr val="00B0F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advTm="11828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42920" y="1071546"/>
            <a:ext cx="8401080" cy="78581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Наш край- владимирский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3" name="Picture 5" descr="C:\Users\ПК\Desktop\фото\фото\DCIM\139___03\IMG_36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9" y="2071678"/>
            <a:ext cx="4929221" cy="3429024"/>
          </a:xfrm>
          <a:prstGeom prst="rect">
            <a:avLst/>
          </a:prstGeom>
          <a:noFill/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285852" y="5715016"/>
          <a:ext cx="6786610" cy="944880"/>
        </p:xfrm>
        <a:graphic>
          <a:graphicData uri="http://schemas.openxmlformats.org/drawingml/2006/table">
            <a:tbl>
              <a:tblPr/>
              <a:tblGrid>
                <a:gridCol w="6786610"/>
              </a:tblGrid>
              <a:tr h="165921">
                <a:tc>
                  <a:txBody>
                    <a:bodyPr/>
                    <a:lstStyle/>
                    <a:p>
                      <a:endParaRPr lang="ru-RU" i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2707">
                <a:tc>
                  <a:txBody>
                    <a:bodyPr/>
                    <a:lstStyle/>
                    <a:p>
                      <a:pPr algn="ctr" fontAlgn="t"/>
                      <a:endParaRPr lang="ru-RU" sz="3200" b="0" i="1" dirty="0">
                        <a:latin typeface="times new roman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14480" y="5786454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                Где эта улица? Где этот дом?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Tm="425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0B0F0"/>
                </a:solidFill>
              </a:rPr>
              <a:t>Здравствуй , край родной, милая земля, </a:t>
            </a:r>
            <a:br>
              <a:rPr lang="ru-RU" sz="4000" dirty="0" smtClean="0">
                <a:solidFill>
                  <a:srgbClr val="00B0F0"/>
                </a:solidFill>
              </a:rPr>
            </a:br>
            <a:r>
              <a:rPr lang="ru-RU" sz="4000" dirty="0" smtClean="0">
                <a:solidFill>
                  <a:srgbClr val="00B0F0"/>
                </a:solidFill>
              </a:rPr>
              <a:t>Светлая, березовая рощица моя.</a:t>
            </a:r>
            <a:endParaRPr lang="ru-RU" sz="4000" dirty="0">
              <a:solidFill>
                <a:srgbClr val="00B0F0"/>
              </a:solidFill>
            </a:endParaRPr>
          </a:p>
        </p:txBody>
      </p:sp>
      <p:pic>
        <p:nvPicPr>
          <p:cNvPr id="20484" name="Picture 4" descr="C:\Users\ПК\Desktop\пос фото\IMG_379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071678"/>
            <a:ext cx="4038600" cy="4286280"/>
          </a:xfrm>
          <a:prstGeom prst="rect">
            <a:avLst/>
          </a:prstGeom>
          <a:noFill/>
        </p:spPr>
      </p:pic>
      <p:pic>
        <p:nvPicPr>
          <p:cNvPr id="20485" name="Picture 5" descr="C:\Users\ПК\Desktop\фото\фото\DCIM\139___03\IMG_373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792" y="1920875"/>
            <a:ext cx="3325416" cy="4433888"/>
          </a:xfrm>
          <a:prstGeom prst="rect">
            <a:avLst/>
          </a:prstGeom>
          <a:noFill/>
        </p:spPr>
      </p:pic>
    </p:spTree>
  </p:cSld>
  <p:clrMapOvr>
    <a:masterClrMapping/>
  </p:clrMapOvr>
  <p:transition advTm="6578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04088"/>
            <a:ext cx="8258204" cy="7246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Их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знает вся Россия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1506" name="Picture 2" descr="C:\Users\ПК\Desktop\пос фото\IMG_373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857364"/>
            <a:ext cx="3782050" cy="4786346"/>
          </a:xfrm>
          <a:prstGeom prst="rect">
            <a:avLst/>
          </a:prstGeom>
          <a:noFill/>
        </p:spPr>
      </p:pic>
      <p:pic>
        <p:nvPicPr>
          <p:cNvPr id="21507" name="Picture 3" descr="C:\Users\ПК\Desktop\пос фото\IMG_37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285992"/>
            <a:ext cx="3710014" cy="350046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357686" y="6072206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           Жуковский Н.Е- ученый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3042" y="1357298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«Домашнее задание»</a:t>
            </a:r>
            <a:endParaRPr lang="ru-RU" dirty="0"/>
          </a:p>
        </p:txBody>
      </p:sp>
    </p:spTree>
  </p:cSld>
  <p:clrMapOvr>
    <a:masterClrMapping/>
  </p:clrMapOvr>
  <p:transition advTm="5579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       Их знает вся Россия</a:t>
            </a:r>
            <a:endParaRPr lang="ru-RU" dirty="0"/>
          </a:p>
        </p:txBody>
      </p:sp>
      <p:pic>
        <p:nvPicPr>
          <p:cNvPr id="4" name="Picture 3" descr="C:\Users\ПК\Desktop\пос фото\IMG_372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785926"/>
            <a:ext cx="5072098" cy="364227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42976" y="6000768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571868" y="5572140"/>
            <a:ext cx="3143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  Олимпийские чемпионы : А.Прокуроров – лыжник                      Н. Андрианов  - гимнаст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929322" y="3000372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.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071670" y="1357298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«Домашнее задание»</a:t>
            </a:r>
            <a:endParaRPr lang="ru-RU" dirty="0"/>
          </a:p>
        </p:txBody>
      </p:sp>
      <p:pic>
        <p:nvPicPr>
          <p:cNvPr id="10" name="Picture 2" descr="C:\Users\USER\Desktop\800px-olympic_flag_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142976" y="5429264"/>
            <a:ext cx="2071670" cy="15716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  <p:custDataLst>
      <p:tags r:id="rId1"/>
    </p:custDataLst>
  </p:cSld>
  <p:clrMapOvr>
    <a:masterClrMapping/>
  </p:clrMapOvr>
  <p:transition advTm="125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2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713</TotalTime>
  <Words>409</Words>
  <Application>Microsoft Office PowerPoint</Application>
  <PresentationFormat>Экран (4:3)</PresentationFormat>
  <Paragraphs>85</Paragraphs>
  <Slides>22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Слайд 1</vt:lpstr>
      <vt:lpstr>Слайд 2</vt:lpstr>
      <vt:lpstr>Что такое Родина?</vt:lpstr>
      <vt:lpstr>Слайд 4</vt:lpstr>
      <vt:lpstr>    Пословицы:</vt:lpstr>
      <vt:lpstr>Наш край- владимирский</vt:lpstr>
      <vt:lpstr>Здравствуй , край родной, милая земля,  Светлая, березовая рощица моя.</vt:lpstr>
      <vt:lpstr>Их знает вся Россия</vt:lpstr>
      <vt:lpstr>         Их знает вся Россия</vt:lpstr>
      <vt:lpstr>Их знает вся Россия  </vt:lpstr>
      <vt:lpstr> Они прославили наш край</vt:lpstr>
      <vt:lpstr>Богатырь Илья Муромец</vt:lpstr>
      <vt:lpstr>Слайд 13</vt:lpstr>
      <vt:lpstr>       Моя малая Родина</vt:lpstr>
      <vt:lpstr>Слайд 15</vt:lpstr>
      <vt:lpstr>       Экскурсия в Музей   </vt:lpstr>
      <vt:lpstr>      Экскурсия в библиотеку</vt:lpstr>
      <vt:lpstr>Слайд 18</vt:lpstr>
      <vt:lpstr>              Игра – викторина  «Знатоки владимирского края»  (Совместно с родителями)</vt:lpstr>
      <vt:lpstr>Игра – викторина  «Знатоки владимирского края»  (Совместно с родителями)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Admin</cp:lastModifiedBy>
  <cp:revision>70</cp:revision>
  <dcterms:created xsi:type="dcterms:W3CDTF">2014-03-20T14:59:35Z</dcterms:created>
  <dcterms:modified xsi:type="dcterms:W3CDTF">2014-04-02T09:08:48Z</dcterms:modified>
</cp:coreProperties>
</file>