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1" r:id="rId3"/>
    <p:sldId id="272" r:id="rId4"/>
    <p:sldId id="268" r:id="rId5"/>
    <p:sldId id="259" r:id="rId6"/>
    <p:sldId id="284" r:id="rId7"/>
    <p:sldId id="283" r:id="rId8"/>
    <p:sldId id="285" r:id="rId9"/>
    <p:sldId id="287" r:id="rId10"/>
    <p:sldId id="288" r:id="rId11"/>
    <p:sldId id="286" r:id="rId12"/>
    <p:sldId id="274" r:id="rId13"/>
    <p:sldId id="278" r:id="rId14"/>
    <p:sldId id="27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24" autoAdjust="0"/>
    <p:restoredTop sz="94660"/>
  </p:normalViewPr>
  <p:slideViewPr>
    <p:cSldViewPr>
      <p:cViewPr varScale="1">
        <p:scale>
          <a:sx n="74" d="100"/>
          <a:sy n="74" d="100"/>
        </p:scale>
        <p:origin x="127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CF4E7-6262-491F-9859-208BDAA8E91A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818F1-9E78-4077-953A-3C93755717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33436-DF04-45CD-BE2D-2EF50C2D6D13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332C2-EC2B-438D-8AB6-5EC2D607D0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415EE-430E-4478-963E-13194F05F3EB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DA919-DB9E-435A-9A48-8E22EC6437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Образец подзаголовка</a:t>
            </a:r>
            <a:endParaRPr lang="ru-RU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73807-9794-4156-A633-435318CF60E5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C9D8C-9FEE-4947-87DF-6591030603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6DF4D-A388-40E7-A569-B41D0AF4FE29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3EF83-84BF-4D51-BABF-81EA3F1665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043DE-0738-4B84-BDA1-6888B01FC12A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D5AE8-9A4F-424D-9B77-B59525143F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48BB3-E6AC-4529-BE58-45F915FE485D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0A077-EB1C-4FF7-BEFA-AD635404C7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A7EE0-6A73-4611-945C-F5A4CB5B62ED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64F5F-D454-404F-9211-DC7B1E161D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EFA24-DB6C-4E27-903E-B977B6E7173C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09E0C-C7EA-4C34-925A-018FC47F3D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44797-4930-435A-91B2-C62315C88E03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7C3EE-8737-42A2-A2BB-88807D4841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F5FAC-0833-44C3-B11C-C37B33043F00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03CED-3662-465B-A777-9DF6163A43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61FE9-3299-4FEE-97EF-C9AC45386884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52276-5B7E-4A32-A88A-80F83DD799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D08E2C-8021-4550-AA12-34BE23152F4C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1B2D6D-F895-4565-AACC-41630152B1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0" r:id="rId2"/>
    <p:sldLayoutId id="2147483722" r:id="rId3"/>
    <p:sldLayoutId id="2147483719" r:id="rId4"/>
    <p:sldLayoutId id="2147483718" r:id="rId5"/>
    <p:sldLayoutId id="2147483717" r:id="rId6"/>
    <p:sldLayoutId id="2147483716" r:id="rId7"/>
    <p:sldLayoutId id="2147483715" r:id="rId8"/>
    <p:sldLayoutId id="2147483723" r:id="rId9"/>
    <p:sldLayoutId id="2147483714" r:id="rId10"/>
    <p:sldLayoutId id="2147483713" r:id="rId11"/>
    <p:sldLayoutId id="214748371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K8VslkFyg0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QMa1359ByaY" TargetMode="External"/><Relationship Id="rId4" Type="http://schemas.openxmlformats.org/officeDocument/2006/relationships/hyperlink" Target="https://www.youtube.com/watch?v=Ls5UlJ-T36I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vI15kX7q4Y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YbpEmhvz810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youtube.com/watch?v=uOnza-4KuL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-KXLjcv6t8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yAU5i_ctfw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hyperlink" Target="https://www.youtube.com/watch?v=SBXYvu2CfYk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p6O0cxR4sA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5ZjGAdc7uEY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F-7Ji7JE_0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ZYZVAk83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xoKgRxTd-N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5" descr="054183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Горизонтальный свиток 5"/>
          <p:cNvSpPr/>
          <p:nvPr/>
        </p:nvSpPr>
        <p:spPr>
          <a:xfrm>
            <a:off x="395288" y="692150"/>
            <a:ext cx="8497887" cy="280828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«Папа, мама и я – лучшая семья» </a:t>
            </a:r>
          </a:p>
          <a:p>
            <a:pPr algn="ctr">
              <a:defRPr/>
            </a:pPr>
            <a:r>
              <a:rPr lang="ru-RU" sz="32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( Интересные </a:t>
            </a:r>
            <a:r>
              <a:rPr lang="ru-RU" sz="32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советы для семьи)</a:t>
            </a:r>
          </a:p>
          <a:p>
            <a:pPr algn="ctr">
              <a:defRPr/>
            </a:pPr>
            <a:r>
              <a:rPr lang="ru-RU" sz="32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МБДОУ детский сад №2 «Вишенка»</a:t>
            </a:r>
            <a:endParaRPr lang="ru-RU" sz="2800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Лента лицом вниз 6"/>
          <p:cNvSpPr/>
          <p:nvPr/>
        </p:nvSpPr>
        <p:spPr>
          <a:xfrm>
            <a:off x="1979613" y="5589588"/>
            <a:ext cx="5472112" cy="928687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Дубова Т.А.</a:t>
            </a:r>
            <a:endParaRPr lang="ru-RU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4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Кулова</a:t>
            </a:r>
            <a:r>
              <a:rPr lang="ru-RU" sz="24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М.Ю.</a:t>
            </a:r>
            <a:endParaRPr lang="ru-RU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Конспект занятия физической культурой в подготовительной группе детей с ОНР &quot;Космонавты&quot; - 26 Декабря 2011 - MATVEJK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2659" y="3364004"/>
            <a:ext cx="2962911" cy="19334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 descr="8313595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Rectangle 6"/>
          <p:cNvSpPr>
            <a:spLocks/>
          </p:cNvSpPr>
          <p:nvPr/>
        </p:nvSpPr>
        <p:spPr bwMode="auto">
          <a:xfrm>
            <a:off x="1692275" y="333375"/>
            <a:ext cx="6192838" cy="1439863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ru-RU" sz="48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«Советы по воспитанию ребенка»</a:t>
            </a:r>
          </a:p>
        </p:txBody>
      </p:sp>
      <p:sp>
        <p:nvSpPr>
          <p:cNvPr id="3" name="Выноска со стрелкой вниз 1"/>
          <p:cNvSpPr>
            <a:spLocks noChangeArrowheads="1"/>
          </p:cNvSpPr>
          <p:nvPr/>
        </p:nvSpPr>
        <p:spPr bwMode="auto">
          <a:xfrm>
            <a:off x="250825" y="1916113"/>
            <a:ext cx="8893175" cy="720725"/>
          </a:xfrm>
          <a:prstGeom prst="downArrowCallout">
            <a:avLst>
              <a:gd name="adj1" fmla="val 7745"/>
              <a:gd name="adj2" fmla="val 7735"/>
              <a:gd name="adj3" fmla="val 25000"/>
              <a:gd name="adj4" fmla="val 64977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kumimoji="1" lang="ru-RU" sz="2000">
                <a:solidFill>
                  <a:srgbClr val="92081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Ссылка « 7 фраз, которые нужно говорить ребенку каждый день»</a:t>
            </a:r>
          </a:p>
          <a:p>
            <a:pPr algn="ctr"/>
            <a:r>
              <a:rPr kumimoji="1" lang="ru-RU" sz="2400">
                <a:solidFill>
                  <a:srgbClr val="92081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1619250" y="2636838"/>
            <a:ext cx="5761038" cy="36671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hlinkClick r:id="rId3"/>
              </a:rPr>
              <a:t>https://www.youtube.com/watch?v=JK8VslkFyg0</a:t>
            </a:r>
            <a:r>
              <a:rPr lang="ru-RU"/>
              <a:t> </a:t>
            </a:r>
          </a:p>
        </p:txBody>
      </p:sp>
      <p:sp>
        <p:nvSpPr>
          <p:cNvPr id="2" name="Выноска со стрелкой вниз 1"/>
          <p:cNvSpPr>
            <a:spLocks noChangeArrowheads="1"/>
          </p:cNvSpPr>
          <p:nvPr/>
        </p:nvSpPr>
        <p:spPr bwMode="auto">
          <a:xfrm>
            <a:off x="250825" y="3141663"/>
            <a:ext cx="8569325" cy="792162"/>
          </a:xfrm>
          <a:prstGeom prst="downArrowCallout">
            <a:avLst>
              <a:gd name="adj1" fmla="val 7745"/>
              <a:gd name="adj2" fmla="val 7735"/>
              <a:gd name="adj3" fmla="val 25000"/>
              <a:gd name="adj4" fmla="val 64977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kumimoji="1" lang="ru-RU" sz="2000">
                <a:solidFill>
                  <a:srgbClr val="92081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Ссылка « 7 фраз, которые нельзя говорить ребенку каждый день»</a:t>
            </a:r>
          </a:p>
          <a:p>
            <a:pPr algn="ctr"/>
            <a:r>
              <a:rPr kumimoji="1" lang="ru-RU" sz="2400">
                <a:solidFill>
                  <a:srgbClr val="92081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1042988" y="3933825"/>
            <a:ext cx="5761037" cy="3667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hlinkClick r:id="rId4"/>
              </a:rPr>
              <a:t>https://www.youtube.com/watch?v=Ls5UlJ-T36I</a:t>
            </a:r>
            <a:r>
              <a:rPr lang="ru-RU"/>
              <a:t> </a:t>
            </a:r>
          </a:p>
        </p:txBody>
      </p:sp>
      <p:sp>
        <p:nvSpPr>
          <p:cNvPr id="4" name="Выноска со стрелкой вниз 1"/>
          <p:cNvSpPr>
            <a:spLocks noChangeArrowheads="1"/>
          </p:cNvSpPr>
          <p:nvPr/>
        </p:nvSpPr>
        <p:spPr bwMode="auto">
          <a:xfrm>
            <a:off x="250825" y="4797425"/>
            <a:ext cx="6626225" cy="792163"/>
          </a:xfrm>
          <a:prstGeom prst="downArrowCallout">
            <a:avLst>
              <a:gd name="adj1" fmla="val 7745"/>
              <a:gd name="adj2" fmla="val 7735"/>
              <a:gd name="adj3" fmla="val 25000"/>
              <a:gd name="adj4" fmla="val 64977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kumimoji="1" lang="ru-RU" sz="2000">
                <a:solidFill>
                  <a:srgbClr val="92081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Ссылка « Как воспитывать мальчиков и девочек»</a:t>
            </a:r>
          </a:p>
          <a:p>
            <a:pPr algn="ctr"/>
            <a:r>
              <a:rPr kumimoji="1" lang="ru-RU" sz="2400">
                <a:solidFill>
                  <a:srgbClr val="92081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68313" y="5661025"/>
            <a:ext cx="5761037" cy="3667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hlinkClick r:id="rId5"/>
              </a:rPr>
              <a:t>https://www.youtube.com/watch?v=QMa1359ByaY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4" descr="8313595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Rectangle 6"/>
          <p:cNvSpPr>
            <a:spLocks/>
          </p:cNvSpPr>
          <p:nvPr/>
        </p:nvSpPr>
        <p:spPr bwMode="auto">
          <a:xfrm>
            <a:off x="1979613" y="692150"/>
            <a:ext cx="5329237" cy="2303463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ru-RU" sz="48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«Развивающие мультфильмы для малышей»</a:t>
            </a:r>
          </a:p>
        </p:txBody>
      </p:sp>
      <p:sp>
        <p:nvSpPr>
          <p:cNvPr id="3" name="Выноска со стрелкой вниз 1"/>
          <p:cNvSpPr>
            <a:spLocks noChangeArrowheads="1"/>
          </p:cNvSpPr>
          <p:nvPr/>
        </p:nvSpPr>
        <p:spPr bwMode="auto">
          <a:xfrm>
            <a:off x="684213" y="3500438"/>
            <a:ext cx="6264275" cy="1657350"/>
          </a:xfrm>
          <a:prstGeom prst="downArrowCallout">
            <a:avLst>
              <a:gd name="adj1" fmla="val 7745"/>
              <a:gd name="adj2" fmla="val 7735"/>
              <a:gd name="adj3" fmla="val 25000"/>
              <a:gd name="adj4" fmla="val 64977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kumimoji="1" lang="ru-RU" sz="3200">
                <a:solidFill>
                  <a:srgbClr val="92081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Ссылка на мультфильмы</a:t>
            </a:r>
          </a:p>
          <a:p>
            <a:pPr algn="ctr"/>
            <a:r>
              <a:rPr kumimoji="1" lang="ru-RU" sz="3200">
                <a:solidFill>
                  <a:srgbClr val="92081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« Малышарики»</a:t>
            </a:r>
          </a:p>
          <a:p>
            <a:pPr algn="ctr"/>
            <a:r>
              <a:rPr kumimoji="1" lang="ru-RU" sz="2400">
                <a:solidFill>
                  <a:srgbClr val="92081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827088" y="5373688"/>
            <a:ext cx="5761037" cy="36671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hlinkClick r:id="rId3"/>
              </a:rPr>
              <a:t>https://www.youtube.com/watch?v=cvI15kX7q4Y</a:t>
            </a:r>
            <a:r>
              <a:rPr lang="ru-RU"/>
              <a:t> 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827088" y="6021388"/>
            <a:ext cx="5761037" cy="36671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hlinkClick r:id="rId4"/>
              </a:rPr>
              <a:t>https://www.youtube.com/watch?v=YbpEmhvz810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 descr="8313595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Rectangle 2"/>
          <p:cNvSpPr>
            <a:spLocks noGrp="1"/>
          </p:cNvSpPr>
          <p:nvPr>
            <p:ph type="title"/>
          </p:nvPr>
        </p:nvSpPr>
        <p:spPr>
          <a:xfrm>
            <a:off x="1403350" y="260350"/>
            <a:ext cx="7343775" cy="1719263"/>
          </a:xfrm>
        </p:spPr>
        <p:txBody>
          <a:bodyPr/>
          <a:lstStyle/>
          <a:p>
            <a:pPr algn="ctr"/>
            <a:r>
              <a:rPr lang="ru-RU" sz="32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Формы </a:t>
            </a:r>
            <a:br>
              <a:rPr lang="ru-RU" sz="32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32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работы с детьми.</a:t>
            </a:r>
            <a:br>
              <a:rPr lang="ru-RU" sz="32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32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Культурно- гигиенические навыки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614363" y="2205038"/>
            <a:ext cx="3463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i="1" u="sng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Навыки умывания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395288" y="2852738"/>
            <a:ext cx="38163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b="0" i="1">
                <a:solidFill>
                  <a:srgbClr val="00FF00"/>
                </a:solidFill>
                <a:latin typeface="Garamond" pitchFamily="18" charset="0"/>
              </a:rPr>
              <a:t> </a:t>
            </a:r>
            <a:r>
              <a:rPr lang="ru-RU" sz="20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игра</a:t>
            </a:r>
            <a:r>
              <a:rPr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: «Вымой руки»</a:t>
            </a:r>
          </a:p>
          <a:p>
            <a:r>
              <a:rPr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«Сделай лодочку»</a:t>
            </a:r>
          </a:p>
          <a:p>
            <a:r>
              <a:rPr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«Мыльные перчатки»</a:t>
            </a:r>
          </a:p>
          <a:p>
            <a:r>
              <a:rPr lang="ru-RU" sz="20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Игры</a:t>
            </a:r>
            <a:r>
              <a:rPr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: «Водичка-водичка»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468313" y="4149725"/>
            <a:ext cx="32575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Чистая водичка</a:t>
            </a:r>
          </a:p>
          <a:p>
            <a:pPr>
              <a:defRPr/>
            </a:pPr>
            <a:r>
              <a:rPr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Моет Вове личико,</a:t>
            </a:r>
          </a:p>
          <a:p>
            <a:pPr>
              <a:defRPr/>
            </a:pPr>
            <a:r>
              <a:rPr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Танечке ладошки, </a:t>
            </a:r>
          </a:p>
          <a:p>
            <a:pPr>
              <a:defRPr/>
            </a:pPr>
            <a:r>
              <a:rPr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Пальчики Антошке</a:t>
            </a:r>
            <a:r>
              <a:rPr lang="ru-RU" sz="2000" b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4211638" y="2205038"/>
            <a:ext cx="43926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i="1" u="sng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Навыки опрятной еды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4500563" y="2852738"/>
            <a:ext cx="40322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Игра: «Обед у кукол»</a:t>
            </a:r>
          </a:p>
          <a:p>
            <a:r>
              <a:rPr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Чтение х/л «Маша обедает»</a:t>
            </a:r>
          </a:p>
          <a:p>
            <a:r>
              <a:rPr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Игра  «Убери со стола»</a:t>
            </a:r>
          </a:p>
          <a:p>
            <a:r>
              <a:rPr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«Чаепитие у кукол»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3059113" y="4221163"/>
            <a:ext cx="41973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 i="1" u="sng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Навыки </a:t>
            </a:r>
          </a:p>
          <a:p>
            <a:pPr algn="ctr"/>
            <a:r>
              <a:rPr lang="ru-RU" sz="2800" i="1" u="sng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опрятной одежды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492500" y="5300663"/>
            <a:ext cx="35274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Игра: «Кто во что одет»</a:t>
            </a:r>
          </a:p>
          <a:p>
            <a:r>
              <a:rPr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«Найди пару»</a:t>
            </a:r>
          </a:p>
          <a:p>
            <a:r>
              <a:rPr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«Разложи по порядку»</a:t>
            </a:r>
          </a:p>
          <a:p>
            <a:endParaRPr lang="ru-RU" sz="2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4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44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4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4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44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/>
      <p:bldP spid="39943" grpId="0"/>
      <p:bldP spid="39944" grpId="0"/>
      <p:bldP spid="41986" grpId="0"/>
      <p:bldP spid="41989" grpId="0"/>
      <p:bldP spid="440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7" descr="8313595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>
          <a:xfrm>
            <a:off x="2195513" y="333375"/>
            <a:ext cx="6408737" cy="1871663"/>
          </a:xfrm>
        </p:spPr>
        <p:txBody>
          <a:bodyPr/>
          <a:lstStyle/>
          <a:p>
            <a:pPr algn="ctr"/>
            <a:r>
              <a:rPr lang="ru-RU" sz="36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Самостоятельная </a:t>
            </a:r>
            <a:br>
              <a:rPr lang="ru-RU" sz="36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36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культурно- гигиеническая деятельность детей</a:t>
            </a:r>
          </a:p>
        </p:txBody>
      </p:sp>
      <p:pic>
        <p:nvPicPr>
          <p:cNvPr id="45059" name="Picture 3" descr="DSCF416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825" y="3789363"/>
            <a:ext cx="3095625" cy="263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0" name="WordArt 4"/>
          <p:cNvSpPr>
            <a:spLocks noChangeArrowheads="1" noChangeShapeType="1" noTextEdit="1"/>
          </p:cNvSpPr>
          <p:nvPr/>
        </p:nvSpPr>
        <p:spPr bwMode="auto">
          <a:xfrm rot="678596">
            <a:off x="4716463" y="1989138"/>
            <a:ext cx="3116262" cy="190658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2000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Если носик твой сопит,</a:t>
            </a:r>
          </a:p>
          <a:p>
            <a:pPr algn="ctr"/>
            <a:r>
              <a:rPr lang="ru-RU" sz="2000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Значит он совсем забит.</a:t>
            </a:r>
          </a:p>
          <a:p>
            <a:pPr algn="ctr"/>
            <a:r>
              <a:rPr lang="ru-RU" sz="2000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Свой платочек доставай,</a:t>
            </a:r>
          </a:p>
          <a:p>
            <a:pPr algn="ctr"/>
            <a:r>
              <a:rPr lang="ru-RU" sz="2000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Нос получше вытирай!</a:t>
            </a:r>
          </a:p>
        </p:txBody>
      </p:sp>
      <p:sp>
        <p:nvSpPr>
          <p:cNvPr id="45061" name="WordArt 5"/>
          <p:cNvSpPr>
            <a:spLocks noChangeArrowheads="1" noChangeShapeType="1" noTextEdit="1"/>
          </p:cNvSpPr>
          <p:nvPr/>
        </p:nvSpPr>
        <p:spPr bwMode="auto">
          <a:xfrm>
            <a:off x="755650" y="4868863"/>
            <a:ext cx="38100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Arial"/>
                <a:cs typeface="Arial"/>
              </a:rPr>
              <a:t>Зайчик Саша - скок-поскок,</a:t>
            </a:r>
          </a:p>
          <a:p>
            <a:pPr algn="ctr"/>
            <a:r>
              <a:rPr lang="ru-RU" sz="24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Arial"/>
                <a:cs typeface="Arial"/>
              </a:rPr>
              <a:t>Подберет штаны, носок.</a:t>
            </a:r>
          </a:p>
          <a:p>
            <a:pPr algn="ctr"/>
            <a:r>
              <a:rPr lang="ru-RU" sz="24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Arial"/>
                <a:cs typeface="Arial"/>
              </a:rPr>
              <a:t>Свои вещи не теряет</a:t>
            </a:r>
          </a:p>
          <a:p>
            <a:pPr algn="ctr"/>
            <a:r>
              <a:rPr lang="ru-RU" sz="24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Arial"/>
                <a:cs typeface="Arial"/>
              </a:rPr>
              <a:t>И на место убирает!</a:t>
            </a:r>
          </a:p>
        </p:txBody>
      </p:sp>
      <p:pic>
        <p:nvPicPr>
          <p:cNvPr id="45062" name="Picture 6" descr="Фото-017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63713" y="2565400"/>
            <a:ext cx="1773237" cy="199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accel="500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accel="500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accel="500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" accel="500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1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60" grpId="0" animBg="1"/>
      <p:bldP spid="4506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4" descr="8313595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2" name="Picture 8" descr="43688ba7a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2852738"/>
            <a:ext cx="62642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5" descr="sport0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95738" y="333375"/>
            <a:ext cx="2520950" cy="222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6" descr="8313595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4" name="Rectangle 4"/>
          <p:cNvSpPr>
            <a:spLocks noGrp="1"/>
          </p:cNvSpPr>
          <p:nvPr>
            <p:ph type="ctrTitle"/>
          </p:nvPr>
        </p:nvSpPr>
        <p:spPr>
          <a:xfrm>
            <a:off x="2700338" y="620713"/>
            <a:ext cx="5287962" cy="1658937"/>
          </a:xfrm>
        </p:spPr>
        <p:txBody>
          <a:bodyPr/>
          <a:lstStyle/>
          <a:p>
            <a:pPr algn="ctr"/>
            <a:r>
              <a:rPr lang="ru-RU" b="1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Растим </a:t>
            </a:r>
            <a:br>
              <a:rPr lang="ru-RU" b="1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b="1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здорового ребенка</a:t>
            </a:r>
          </a:p>
        </p:txBody>
      </p:sp>
      <p:sp>
        <p:nvSpPr>
          <p:cNvPr id="35845" name="Rectangle 5"/>
          <p:cNvSpPr>
            <a:spLocks noGrp="1"/>
          </p:cNvSpPr>
          <p:nvPr>
            <p:ph type="subTitle" idx="1"/>
          </p:nvPr>
        </p:nvSpPr>
        <p:spPr>
          <a:xfrm>
            <a:off x="684213" y="2708275"/>
            <a:ext cx="6192837" cy="367347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sz="20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Семья </a:t>
            </a:r>
            <a:r>
              <a:rPr lang="ru-RU" sz="2000" b="1" smtClean="0">
                <a:latin typeface="Times New Roman" pitchFamily="18" charset="0"/>
              </a:rPr>
              <a:t>– первый скульптор, который формирует мягкую, как воск, неоформленную душу и ум, волю и характер ребенка. Ребенок изучает мир через семью, в свете семьи. Несомненно, что свои первые жизненные установки он получает именно в семье.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2000" b="1" u="sng" smtClean="0">
                <a:solidFill>
                  <a:srgbClr val="800000"/>
                </a:solidFill>
                <a:latin typeface="Times New Roman" pitchFamily="18" charset="0"/>
              </a:rPr>
              <a:t>Полноценное здоровье и гармоничное физическое развитие ребенка – то, к чему стремятся все родители</a:t>
            </a:r>
            <a:r>
              <a:rPr lang="ru-RU" sz="2000" b="1" smtClean="0">
                <a:latin typeface="Times New Roman" pitchFamily="18" charset="0"/>
              </a:rPr>
              <a:t>. Для реализации этой мечты нужны не только рациональное питание, положительный психоэмоциональный фон, но и формирование хороших привычек, грамотно организованный процесс семейного воспитания. </a:t>
            </a: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 descr="8313595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179388" y="2492375"/>
            <a:ext cx="8640762" cy="1584325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ru-RU" b="1" smtClean="0">
                <a:latin typeface="Times New Roman" pitchFamily="18" charset="0"/>
              </a:rPr>
              <a:t>   </a:t>
            </a:r>
            <a:r>
              <a:rPr lang="ru-RU" sz="2400" b="1" smtClean="0">
                <a:latin typeface="Times New Roman" pitchFamily="18" charset="0"/>
              </a:rPr>
              <a:t>Здоровье человека всецело зависит от образа его жизни, поведения. Вот почему так важно научить детей с детства бережно относится к самому себе, сохранять, развивать, приумножать то, что дано самой природой.</a:t>
            </a:r>
          </a:p>
          <a:p>
            <a:endParaRPr lang="ru-RU" sz="2400" smtClean="0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755650" y="5876925"/>
            <a:ext cx="5616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468313" y="4149725"/>
            <a:ext cx="6624637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800000"/>
              </a:buClr>
              <a:buFont typeface="Wingdings" pitchFamily="2" charset="2"/>
              <a:buChar char="Ø"/>
            </a:pPr>
            <a:r>
              <a:rPr lang="ru-RU" sz="2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Воспитывать потребность в соблюдении режима дня</a:t>
            </a:r>
          </a:p>
          <a:p>
            <a:pPr>
              <a:buClr>
                <a:srgbClr val="800000"/>
              </a:buClr>
              <a:buFont typeface="Wingdings" pitchFamily="2" charset="2"/>
              <a:buChar char="Ø"/>
            </a:pPr>
            <a:r>
              <a:rPr lang="ru-RU" sz="2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Воспитание культурно-гигиенических навыков (самообслуживания, культура еды)</a:t>
            </a:r>
          </a:p>
          <a:p>
            <a:pPr>
              <a:buClr>
                <a:srgbClr val="800000"/>
              </a:buClr>
              <a:buFont typeface="Wingdings" pitchFamily="2" charset="2"/>
              <a:buChar char="Ø"/>
            </a:pPr>
            <a:r>
              <a:rPr lang="ru-RU" sz="2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Расширять представления о важности здоровья для человека </a:t>
            </a:r>
          </a:p>
        </p:txBody>
      </p:sp>
      <p:pic>
        <p:nvPicPr>
          <p:cNvPr id="16393" name="Picture 9" descr="animashki-sport-108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6100" y="404813"/>
            <a:ext cx="1522413" cy="2087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5" descr="8313595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Выноска со стрелкой вниз 1"/>
          <p:cNvSpPr>
            <a:spLocks noChangeArrowheads="1"/>
          </p:cNvSpPr>
          <p:nvPr/>
        </p:nvSpPr>
        <p:spPr bwMode="auto">
          <a:xfrm>
            <a:off x="468313" y="4221163"/>
            <a:ext cx="6264275" cy="1079500"/>
          </a:xfrm>
          <a:prstGeom prst="downArrowCallout">
            <a:avLst>
              <a:gd name="adj1" fmla="val 7745"/>
              <a:gd name="adj2" fmla="val 7735"/>
              <a:gd name="adj3" fmla="val 25000"/>
              <a:gd name="adj4" fmla="val 64977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kumimoji="1" lang="ru-RU" sz="3200">
                <a:solidFill>
                  <a:srgbClr val="92081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Ссылка « Веселая зарядка»</a:t>
            </a:r>
          </a:p>
          <a:p>
            <a:pPr algn="ctr"/>
            <a:r>
              <a:rPr kumimoji="1" lang="ru-RU" sz="2400">
                <a:solidFill>
                  <a:srgbClr val="92081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pic>
        <p:nvPicPr>
          <p:cNvPr id="23562" name="Picture 4" descr="2 (1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1844675"/>
            <a:ext cx="3671888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827088" y="5373688"/>
            <a:ext cx="5761037" cy="36671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800000"/>
                </a:solidFill>
                <a:hlinkClick r:id="rId4"/>
              </a:rPr>
              <a:t>https://www.youtube.com/watch?v=uOnza-4KuLs</a:t>
            </a:r>
            <a:r>
              <a:rPr lang="ru-RU">
                <a:solidFill>
                  <a:srgbClr val="800000"/>
                </a:solidFill>
              </a:rPr>
              <a:t> </a:t>
            </a:r>
            <a:r>
              <a:rPr lang="ru-RU"/>
              <a:t> </a:t>
            </a:r>
          </a:p>
        </p:txBody>
      </p:sp>
      <p:sp>
        <p:nvSpPr>
          <p:cNvPr id="25606" name="Rectangle 6"/>
          <p:cNvSpPr>
            <a:spLocks/>
          </p:cNvSpPr>
          <p:nvPr/>
        </p:nvSpPr>
        <p:spPr bwMode="auto">
          <a:xfrm>
            <a:off x="1763713" y="1052513"/>
            <a:ext cx="6624637" cy="6477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ru-RU" sz="44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«ВЕСЕЛАЯ ЗАРЯДКА»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4" descr="8313595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Rectangle 6"/>
          <p:cNvSpPr>
            <a:spLocks/>
          </p:cNvSpPr>
          <p:nvPr/>
        </p:nvSpPr>
        <p:spPr bwMode="auto">
          <a:xfrm>
            <a:off x="827088" y="2636838"/>
            <a:ext cx="6121400" cy="143986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ru-RU" sz="48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«Рисуем </a:t>
            </a:r>
            <a:br>
              <a:rPr lang="ru-RU" sz="48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ru-RU" sz="48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и играем дома»</a:t>
            </a:r>
          </a:p>
        </p:txBody>
      </p:sp>
      <p:sp>
        <p:nvSpPr>
          <p:cNvPr id="3" name="Выноска со стрелкой вниз 1"/>
          <p:cNvSpPr>
            <a:spLocks noChangeArrowheads="1"/>
          </p:cNvSpPr>
          <p:nvPr/>
        </p:nvSpPr>
        <p:spPr bwMode="auto">
          <a:xfrm>
            <a:off x="539750" y="4508500"/>
            <a:ext cx="6264275" cy="1079500"/>
          </a:xfrm>
          <a:prstGeom prst="downArrowCallout">
            <a:avLst>
              <a:gd name="adj1" fmla="val 7745"/>
              <a:gd name="adj2" fmla="val 7735"/>
              <a:gd name="adj3" fmla="val 25000"/>
              <a:gd name="adj4" fmla="val 64977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kumimoji="1" lang="ru-RU" sz="3200">
                <a:solidFill>
                  <a:srgbClr val="92081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Ссылка « Рисуем и играем»</a:t>
            </a:r>
          </a:p>
          <a:p>
            <a:pPr algn="ctr"/>
            <a:r>
              <a:rPr kumimoji="1" lang="ru-RU" sz="2400">
                <a:solidFill>
                  <a:srgbClr val="92081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755650" y="5876925"/>
            <a:ext cx="5761038" cy="3667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hlinkClick r:id="rId3"/>
              </a:rPr>
              <a:t>https://www.youtube.com/watch?v=s-KXLjcv6t8</a:t>
            </a:r>
            <a:endParaRPr lang="ru-RU"/>
          </a:p>
        </p:txBody>
      </p:sp>
      <p:pic>
        <p:nvPicPr>
          <p:cNvPr id="17417" name="Picture 9" descr="D3xI1ysWAAA898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63938" y="333375"/>
            <a:ext cx="3609975" cy="2230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4" descr="8313595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Rectangle 6"/>
          <p:cNvSpPr>
            <a:spLocks/>
          </p:cNvSpPr>
          <p:nvPr/>
        </p:nvSpPr>
        <p:spPr bwMode="auto">
          <a:xfrm>
            <a:off x="323850" y="2636838"/>
            <a:ext cx="8569325" cy="86518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ru-RU"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«Аппликация для малышей»</a:t>
            </a:r>
          </a:p>
        </p:txBody>
      </p:sp>
      <p:sp>
        <p:nvSpPr>
          <p:cNvPr id="3" name="Выноска со стрелкой вниз 1"/>
          <p:cNvSpPr>
            <a:spLocks noChangeArrowheads="1"/>
          </p:cNvSpPr>
          <p:nvPr/>
        </p:nvSpPr>
        <p:spPr bwMode="auto">
          <a:xfrm>
            <a:off x="539750" y="3789363"/>
            <a:ext cx="6264275" cy="1727200"/>
          </a:xfrm>
          <a:prstGeom prst="downArrowCallout">
            <a:avLst>
              <a:gd name="adj1" fmla="val 7745"/>
              <a:gd name="adj2" fmla="val 7735"/>
              <a:gd name="adj3" fmla="val 25000"/>
              <a:gd name="adj4" fmla="val 64977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kumimoji="1" lang="ru-RU" sz="3200">
                <a:solidFill>
                  <a:srgbClr val="92081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Ссылка « Аппликация для малышей»</a:t>
            </a:r>
          </a:p>
          <a:p>
            <a:pPr algn="ctr"/>
            <a:r>
              <a:rPr kumimoji="1" lang="ru-RU" sz="2400">
                <a:solidFill>
                  <a:srgbClr val="92081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684213" y="6092825"/>
            <a:ext cx="5761037" cy="3667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hlinkClick r:id="rId3"/>
              </a:rPr>
              <a:t>https://www.youtube.com/watch?v=eyAU5i_ctfw</a:t>
            </a:r>
            <a:r>
              <a:rPr lang="ru-RU"/>
              <a:t> 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755650" y="5516563"/>
            <a:ext cx="5761038" cy="36671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hlinkClick r:id="rId4"/>
              </a:rPr>
              <a:t>https://www.youtube.com/watch?v=SBXYvu2CfYk</a:t>
            </a:r>
            <a:r>
              <a:rPr lang="ru-RU"/>
              <a:t> </a:t>
            </a:r>
          </a:p>
        </p:txBody>
      </p:sp>
      <p:pic>
        <p:nvPicPr>
          <p:cNvPr id="34825" name="Picture 9" descr="s120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59113" y="404813"/>
            <a:ext cx="3744912" cy="2106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4" descr="8313595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Rectangle 6"/>
          <p:cNvSpPr>
            <a:spLocks/>
          </p:cNvSpPr>
          <p:nvPr/>
        </p:nvSpPr>
        <p:spPr bwMode="auto">
          <a:xfrm>
            <a:off x="1692275" y="1341438"/>
            <a:ext cx="6121400" cy="143986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ru-RU" sz="48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«Музыкальные  сказки для детей»</a:t>
            </a:r>
          </a:p>
        </p:txBody>
      </p:sp>
      <p:sp>
        <p:nvSpPr>
          <p:cNvPr id="3" name="Выноска со стрелкой вниз 1"/>
          <p:cNvSpPr>
            <a:spLocks noChangeArrowheads="1"/>
          </p:cNvSpPr>
          <p:nvPr/>
        </p:nvSpPr>
        <p:spPr bwMode="auto">
          <a:xfrm>
            <a:off x="468313" y="3429000"/>
            <a:ext cx="6335712" cy="1728788"/>
          </a:xfrm>
          <a:prstGeom prst="downArrowCallout">
            <a:avLst>
              <a:gd name="adj1" fmla="val 7745"/>
              <a:gd name="adj2" fmla="val 7735"/>
              <a:gd name="adj3" fmla="val 25000"/>
              <a:gd name="adj4" fmla="val 64977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kumimoji="1" lang="ru-RU" sz="3200">
                <a:solidFill>
                  <a:srgbClr val="92081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Ссылка « Музыкальные сказки для детей»</a:t>
            </a:r>
          </a:p>
          <a:p>
            <a:pPr algn="ctr"/>
            <a:r>
              <a:rPr kumimoji="1" lang="ru-RU" sz="2400">
                <a:solidFill>
                  <a:srgbClr val="92081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684213" y="5949950"/>
            <a:ext cx="5761037" cy="3667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hlinkClick r:id="rId3"/>
              </a:rPr>
              <a:t>https://www.youtube.com/watch?v=9p6O0cxR4sA</a:t>
            </a:r>
            <a:r>
              <a:rPr lang="ru-RU"/>
              <a:t> 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684213" y="5300663"/>
            <a:ext cx="5761037" cy="36671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hlinkClick r:id="rId4"/>
              </a:rPr>
              <a:t>https://www.youtube.com/watch?v=5ZjGAdc7uEY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4" descr="8313595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Rectangle 6"/>
          <p:cNvSpPr>
            <a:spLocks/>
          </p:cNvSpPr>
          <p:nvPr/>
        </p:nvSpPr>
        <p:spPr bwMode="auto">
          <a:xfrm>
            <a:off x="2195513" y="2276475"/>
            <a:ext cx="5473700" cy="1439863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ru-RU" sz="48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«Игры с мячом дома»</a:t>
            </a:r>
          </a:p>
        </p:txBody>
      </p:sp>
      <p:sp>
        <p:nvSpPr>
          <p:cNvPr id="3" name="Выноска со стрелкой вниз 1"/>
          <p:cNvSpPr>
            <a:spLocks noChangeArrowheads="1"/>
          </p:cNvSpPr>
          <p:nvPr/>
        </p:nvSpPr>
        <p:spPr bwMode="auto">
          <a:xfrm>
            <a:off x="323850" y="4292600"/>
            <a:ext cx="6264275" cy="1657350"/>
          </a:xfrm>
          <a:prstGeom prst="downArrowCallout">
            <a:avLst>
              <a:gd name="adj1" fmla="val 7745"/>
              <a:gd name="adj2" fmla="val 7735"/>
              <a:gd name="adj3" fmla="val 25000"/>
              <a:gd name="adj4" fmla="val 64977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kumimoji="1" lang="ru-RU" sz="3200">
                <a:solidFill>
                  <a:srgbClr val="92081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Ссылка « Игры с мячом дома»</a:t>
            </a:r>
          </a:p>
          <a:p>
            <a:pPr algn="ctr"/>
            <a:r>
              <a:rPr kumimoji="1" lang="ru-RU" sz="2400">
                <a:solidFill>
                  <a:srgbClr val="92081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684213" y="6092825"/>
            <a:ext cx="5761037" cy="3667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hlinkClick r:id="rId3"/>
              </a:rPr>
              <a:t>https://www.youtube.com/watch?v=RF-7Ji7JE_0</a:t>
            </a:r>
            <a:r>
              <a:rPr lang="ru-RU"/>
              <a:t> </a:t>
            </a:r>
          </a:p>
        </p:txBody>
      </p:sp>
      <p:pic>
        <p:nvPicPr>
          <p:cNvPr id="35847" name="Picture 7" descr="animashki-sport-117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1638" y="0"/>
            <a:ext cx="2232025" cy="2105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4" descr="8313595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Rectangle 6"/>
          <p:cNvSpPr>
            <a:spLocks/>
          </p:cNvSpPr>
          <p:nvPr/>
        </p:nvSpPr>
        <p:spPr bwMode="auto">
          <a:xfrm>
            <a:off x="1979613" y="1196975"/>
            <a:ext cx="5473700" cy="1439863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ru-RU" sz="48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«Развиваем речь малышей»</a:t>
            </a:r>
          </a:p>
        </p:txBody>
      </p:sp>
      <p:sp>
        <p:nvSpPr>
          <p:cNvPr id="3" name="Выноска со стрелкой вниз 1"/>
          <p:cNvSpPr>
            <a:spLocks noChangeArrowheads="1"/>
          </p:cNvSpPr>
          <p:nvPr/>
        </p:nvSpPr>
        <p:spPr bwMode="auto">
          <a:xfrm>
            <a:off x="611188" y="3141663"/>
            <a:ext cx="6264275" cy="1657350"/>
          </a:xfrm>
          <a:prstGeom prst="downArrowCallout">
            <a:avLst>
              <a:gd name="adj1" fmla="val 7745"/>
              <a:gd name="adj2" fmla="val 7735"/>
              <a:gd name="adj3" fmla="val 25000"/>
              <a:gd name="adj4" fmla="val 64977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kumimoji="1" lang="ru-RU" sz="3200">
                <a:solidFill>
                  <a:srgbClr val="92081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Ссылка « 15 упражнений для развития речи детей»</a:t>
            </a:r>
          </a:p>
          <a:p>
            <a:pPr algn="ctr"/>
            <a:r>
              <a:rPr kumimoji="1" lang="ru-RU" sz="2400">
                <a:solidFill>
                  <a:srgbClr val="92081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827088" y="5084763"/>
            <a:ext cx="5761037" cy="36671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hlinkClick r:id="rId3"/>
              </a:rPr>
              <a:t>https://www.youtube.com/watch?v=dZYZVAk83Pg</a:t>
            </a:r>
            <a:r>
              <a:rPr lang="ru-RU"/>
              <a:t> 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827088" y="5876925"/>
            <a:ext cx="5761037" cy="3667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hlinkClick r:id="rId4"/>
              </a:rPr>
              <a:t>https://www.youtube.com/watch?v=xoKgRxTd-NY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553</TotalTime>
  <Words>468</Words>
  <Application>Microsoft Office PowerPoint</Application>
  <PresentationFormat>Экран (4:3)</PresentationFormat>
  <Paragraphs>84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Calibri</vt:lpstr>
      <vt:lpstr>Constantia</vt:lpstr>
      <vt:lpstr>Garamond</vt:lpstr>
      <vt:lpstr>Impact</vt:lpstr>
      <vt:lpstr>Times New Roman</vt:lpstr>
      <vt:lpstr>Wingdings</vt:lpstr>
      <vt:lpstr>Wingdings 2</vt:lpstr>
      <vt:lpstr>Поток</vt:lpstr>
      <vt:lpstr>Презентация PowerPoint</vt:lpstr>
      <vt:lpstr>Растим  здорового ребенка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Формы  работы с детьми. Культурно- гигиенические навыки</vt:lpstr>
      <vt:lpstr>Самостоятельная  культурно- гигиеническая деятельность детей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User</cp:lastModifiedBy>
  <cp:revision>23</cp:revision>
  <dcterms:created xsi:type="dcterms:W3CDTF">2014-02-13T14:05:01Z</dcterms:created>
  <dcterms:modified xsi:type="dcterms:W3CDTF">2020-04-08T09:25:14Z</dcterms:modified>
</cp:coreProperties>
</file>